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56"/>
  </p:notesMasterIdLst>
  <p:sldIdLst>
    <p:sldId id="336" r:id="rId2"/>
    <p:sldId id="343" r:id="rId3"/>
    <p:sldId id="360" r:id="rId4"/>
    <p:sldId id="505" r:id="rId5"/>
    <p:sldId id="362" r:id="rId6"/>
    <p:sldId id="363" r:id="rId7"/>
    <p:sldId id="334" r:id="rId8"/>
    <p:sldId id="503" r:id="rId9"/>
    <p:sldId id="364" r:id="rId10"/>
    <p:sldId id="365" r:id="rId11"/>
    <p:sldId id="366" r:id="rId12"/>
    <p:sldId id="367" r:id="rId13"/>
    <p:sldId id="377" r:id="rId14"/>
    <p:sldId id="321" r:id="rId15"/>
    <p:sldId id="474" r:id="rId16"/>
    <p:sldId id="475" r:id="rId17"/>
    <p:sldId id="476" r:id="rId18"/>
    <p:sldId id="477" r:id="rId19"/>
    <p:sldId id="478" r:id="rId20"/>
    <p:sldId id="479" r:id="rId21"/>
    <p:sldId id="480" r:id="rId22"/>
    <p:sldId id="481" r:id="rId23"/>
    <p:sldId id="482" r:id="rId24"/>
    <p:sldId id="483" r:id="rId25"/>
    <p:sldId id="484" r:id="rId26"/>
    <p:sldId id="485" r:id="rId27"/>
    <p:sldId id="489" r:id="rId28"/>
    <p:sldId id="378" r:id="rId29"/>
    <p:sldId id="490" r:id="rId30"/>
    <p:sldId id="491" r:id="rId31"/>
    <p:sldId id="492" r:id="rId32"/>
    <p:sldId id="493" r:id="rId33"/>
    <p:sldId id="379" r:id="rId34"/>
    <p:sldId id="369" r:id="rId35"/>
    <p:sldId id="368" r:id="rId36"/>
    <p:sldId id="372" r:id="rId37"/>
    <p:sldId id="373" r:id="rId38"/>
    <p:sldId id="371" r:id="rId39"/>
    <p:sldId id="374" r:id="rId40"/>
    <p:sldId id="375" r:id="rId41"/>
    <p:sldId id="376" r:id="rId42"/>
    <p:sldId id="380" r:id="rId43"/>
    <p:sldId id="497" r:id="rId44"/>
    <p:sldId id="495" r:id="rId45"/>
    <p:sldId id="496" r:id="rId46"/>
    <p:sldId id="494" r:id="rId47"/>
    <p:sldId id="498" r:id="rId48"/>
    <p:sldId id="500" r:id="rId49"/>
    <p:sldId id="501" r:id="rId50"/>
    <p:sldId id="502" r:id="rId51"/>
    <p:sldId id="506" r:id="rId52"/>
    <p:sldId id="361" r:id="rId53"/>
    <p:sldId id="507" r:id="rId54"/>
    <p:sldId id="280"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Stolzl Bold" panose="00000800000000000000" charset="-18"/>
      <p:bold r:id="rId62"/>
    </p:embeddedFont>
    <p:embeddedFont>
      <p:font typeface="Stolzl Book" panose="00000500000000000000" charset="-18"/>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rednji stil 2 - Isticanj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12" autoAdjust="0"/>
    <p:restoredTop sz="94706"/>
  </p:normalViewPr>
  <p:slideViewPr>
    <p:cSldViewPr snapToGrid="0" snapToObjects="1">
      <p:cViewPr varScale="1">
        <p:scale>
          <a:sx n="76" d="100"/>
          <a:sy n="76" d="100"/>
        </p:scale>
        <p:origin x="58" y="2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1C21E-1610-F840-997A-88EB307E0A1C}" type="datetimeFigureOut">
              <a:rPr lang="en-US" smtClean="0"/>
              <a:t>5/6/2023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DC0C92-97E4-9540-AC90-F1BBF91896C7}" type="slidenum">
              <a:rPr lang="en-US" smtClean="0"/>
              <a:t>‹#›</a:t>
            </a:fld>
            <a:endParaRPr lang="en-US"/>
          </a:p>
        </p:txBody>
      </p:sp>
    </p:spTree>
    <p:extLst>
      <p:ext uri="{BB962C8B-B14F-4D97-AF65-F5344CB8AC3E}">
        <p14:creationId xmlns:p14="http://schemas.microsoft.com/office/powerpoint/2010/main" val="98434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zervirano mjesto slike slajda 1"/>
          <p:cNvSpPr>
            <a:spLocks noGrp="1" noRot="1" noChangeAspect="1"/>
          </p:cNvSpPr>
          <p:nvPr>
            <p:ph type="sldImg"/>
          </p:nvPr>
        </p:nvSpPr>
        <p:spPr/>
      </p:sp>
      <p:sp>
        <p:nvSpPr>
          <p:cNvPr id="3" name="Rezervirano mjesto bilježaka 2"/>
          <p:cNvSpPr>
            <a:spLocks noGrp="1"/>
          </p:cNvSpPr>
          <p:nvPr>
            <p:ph type="body" idx="1"/>
          </p:nvPr>
        </p:nvSpPr>
        <p:spPr/>
        <p:txBody>
          <a:bodyPr/>
          <a:lstStyle/>
          <a:p>
            <a:r>
              <a:rPr lang="hr-HR" dirty="0"/>
              <a:t>Ažurirati naziv kolegija.</a:t>
            </a:r>
          </a:p>
        </p:txBody>
      </p:sp>
      <p:sp>
        <p:nvSpPr>
          <p:cNvPr id="4" name="Rezervirano mjesto broja slajda 3"/>
          <p:cNvSpPr>
            <a:spLocks noGrp="1"/>
          </p:cNvSpPr>
          <p:nvPr>
            <p:ph type="sldNum" sz="quarter" idx="10"/>
          </p:nvPr>
        </p:nvSpPr>
        <p:spPr/>
        <p:txBody>
          <a:bodyPr/>
          <a:lstStyle/>
          <a:p>
            <a:fld id="{8EDC0C92-97E4-9540-AC90-F1BBF91896C7}" type="slidenum">
              <a:rPr lang="en-US" smtClean="0"/>
              <a:t>7</a:t>
            </a:fld>
            <a:endParaRPr lang="en-US"/>
          </a:p>
        </p:txBody>
      </p:sp>
    </p:spTree>
    <p:extLst>
      <p:ext uri="{BB962C8B-B14F-4D97-AF65-F5344CB8AC3E}">
        <p14:creationId xmlns:p14="http://schemas.microsoft.com/office/powerpoint/2010/main" val="2163195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12958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60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78571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36416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8111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955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653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20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934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422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7678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0912510-587E-0743-8BB6-FA03E27BCB0C}" type="datetimeFigureOut">
              <a:rPr lang="en-US" smtClean="0"/>
              <a:t>5/6/2023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D830844-789E-4246-80A3-6F7B92FC0B15}" type="slidenum">
              <a:rPr lang="en-US" smtClean="0"/>
              <a:t>‹#›</a:t>
            </a:fld>
            <a:endParaRPr lang="en-US"/>
          </a:p>
        </p:txBody>
      </p:sp>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183086" y="728663"/>
            <a:ext cx="5170713" cy="1680429"/>
          </a:xfrm>
        </p:spPr>
        <p:txBody>
          <a:bodyPr>
            <a:normAutofit/>
          </a:bodyPr>
          <a:lstStyle>
            <a:lvl1pPr>
              <a:defRPr sz="5400">
                <a:solidFill>
                  <a:schemeClr val="bg1"/>
                </a:solidFill>
              </a:defRPr>
            </a:lvl1pPr>
          </a:lstStyle>
          <a:p>
            <a:r>
              <a:rPr lang="hr-HR" sz="4800" dirty="0">
                <a:solidFill>
                  <a:schemeClr val="bg1"/>
                </a:solidFill>
                <a:latin typeface="Stolzl Bold" panose="00000800000000000000" pitchFamily="50" charset="-18"/>
              </a:rPr>
              <a:t>Glavni naslov</a:t>
            </a:r>
            <a:br>
              <a:rPr lang="hr-HR" sz="4800" dirty="0">
                <a:solidFill>
                  <a:schemeClr val="bg1"/>
                </a:solidFill>
                <a:latin typeface="Stolzl Bold" panose="00000800000000000000" pitchFamily="50" charset="-18"/>
              </a:rPr>
            </a:br>
            <a:r>
              <a:rPr lang="hr-HR" sz="4800" dirty="0">
                <a:solidFill>
                  <a:schemeClr val="bg1"/>
                </a:solidFill>
                <a:latin typeface="Stolzl Book" panose="00000500000000000000" pitchFamily="50" charset="-18"/>
              </a:rPr>
              <a:t>Tekst</a:t>
            </a:r>
          </a:p>
        </p:txBody>
      </p:sp>
      <p:pic>
        <p:nvPicPr>
          <p:cNvPr id="8" name="Slika 7"/>
          <p:cNvPicPr>
            <a:picLocks noChangeAspect="1"/>
          </p:cNvPicPr>
          <p:nvPr userDrawn="1"/>
        </p:nvPicPr>
        <p:blipFill rotWithShape="1">
          <a:blip r:embed="rId2" cstate="print">
            <a:extLst>
              <a:ext uri="{28A0092B-C50C-407E-A947-70E740481C1C}">
                <a14:useLocalDpi xmlns:a14="http://schemas.microsoft.com/office/drawing/2010/main" val="0"/>
              </a:ext>
            </a:extLst>
          </a:blip>
          <a:srcRect l="6473" t="483" r="4344" b="5617"/>
          <a:stretch/>
        </p:blipFill>
        <p:spPr>
          <a:xfrm>
            <a:off x="0" y="874540"/>
            <a:ext cx="6183086" cy="599318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0912510-587E-0743-8BB6-FA03E27BCB0C}" type="datetimeFigureOut">
              <a:rPr lang="en-US" smtClean="0"/>
              <a:t>5/6/2023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D830844-789E-4246-80A3-6F7B92FC0B15}" type="slidenum">
              <a:rPr lang="en-US" smtClean="0"/>
              <a:t>‹#›</a:t>
            </a:fld>
            <a:endParaRPr lang="en-US"/>
          </a:p>
        </p:txBody>
      </p:sp>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8718" y="3904457"/>
            <a:ext cx="6022181" cy="2014537"/>
          </a:xfrm>
        </p:spPr>
        <p:txBody>
          <a:bodyPr>
            <a:normAutofit/>
          </a:bodyPr>
          <a:lstStyle>
            <a:lvl1pPr>
              <a:defRPr sz="5400">
                <a:solidFill>
                  <a:schemeClr val="bg1"/>
                </a:solidFill>
              </a:defRPr>
            </a:lvl1pPr>
          </a:lstStyle>
          <a:p>
            <a:r>
              <a:rPr lang="en-US" dirty="0"/>
              <a:t>Click to edit Master title style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356350"/>
            <a:ext cx="2743200" cy="365125"/>
          </a:xfrm>
          <a:prstGeom prst="rect">
            <a:avLst/>
          </a:prstGeom>
        </p:spPr>
        <p:txBody>
          <a:bodyPr/>
          <a:lstStyle/>
          <a:p>
            <a:fld id="{30912510-587E-0743-8BB6-FA03E27BCB0C}" type="datetimeFigureOut">
              <a:rPr lang="en-US" smtClean="0"/>
              <a:t>5/6/2023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ED830844-789E-4246-80A3-6F7B92FC0B15}" type="slidenum">
              <a:rPr lang="en-US" smtClean="0"/>
              <a:t>‹#›</a:t>
            </a:fld>
            <a:endParaRPr lang="en-US"/>
          </a:p>
        </p:txBody>
      </p:sp>
      <p:sp>
        <p:nvSpPr>
          <p:cNvPr id="6" name="Rectangle 5"/>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632" y="6283318"/>
            <a:ext cx="1414604" cy="574682"/>
          </a:xfrm>
          <a:prstGeom prst="rect">
            <a:avLst/>
          </a:prstGeom>
        </p:spPr>
      </p:pic>
      <p:sp>
        <p:nvSpPr>
          <p:cNvPr id="9" name="Title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10" name="Content Placeholder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209411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Slika 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306640"/>
            <a:ext cx="10564238" cy="548088"/>
          </a:xfrm>
          <a:prstGeom prst="rect">
            <a:avLst/>
          </a:prstGeom>
        </p:spPr>
      </p:pic>
    </p:spTree>
    <p:extLst>
      <p:ext uri="{BB962C8B-B14F-4D97-AF65-F5344CB8AC3E}">
        <p14:creationId xmlns:p14="http://schemas.microsoft.com/office/powerpoint/2010/main" val="1131150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0" r:id="rId7"/>
    <p:sldLayoutId id="2147483661" r:id="rId8"/>
    <p:sldLayoutId id="2147483662"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4BE1930-592F-4304-B713-EB787A841B8E}"/>
              </a:ext>
            </a:extLst>
          </p:cNvPr>
          <p:cNvSpPr>
            <a:spLocks noGrp="1"/>
          </p:cNvSpPr>
          <p:nvPr>
            <p:ph type="title"/>
          </p:nvPr>
        </p:nvSpPr>
        <p:spPr/>
        <p:txBody>
          <a:bodyPr/>
          <a:lstStyle/>
          <a:p>
            <a:pPr algn="ctr"/>
            <a:r>
              <a:rPr lang="en-US" b="1"/>
              <a:t>Ensemble learning</a:t>
            </a:r>
            <a:endParaRPr lang="hr-BA" dirty="0"/>
          </a:p>
        </p:txBody>
      </p:sp>
      <p:pic>
        <p:nvPicPr>
          <p:cNvPr id="5" name="Slika 4">
            <a:extLst>
              <a:ext uri="{FF2B5EF4-FFF2-40B4-BE49-F238E27FC236}">
                <a16:creationId xmlns:a16="http://schemas.microsoft.com/office/drawing/2014/main" id="{EA7891DE-62CF-48DD-B1FC-D74C1954E6F0}"/>
              </a:ext>
            </a:extLst>
          </p:cNvPr>
          <p:cNvPicPr>
            <a:picLocks noChangeAspect="1"/>
          </p:cNvPicPr>
          <p:nvPr/>
        </p:nvPicPr>
        <p:blipFill>
          <a:blip r:embed="rId2"/>
          <a:stretch>
            <a:fillRect/>
          </a:stretch>
        </p:blipFill>
        <p:spPr>
          <a:xfrm>
            <a:off x="3238499" y="1690688"/>
            <a:ext cx="6095281" cy="4134632"/>
          </a:xfrm>
          <a:prstGeom prst="rect">
            <a:avLst/>
          </a:prstGeom>
        </p:spPr>
      </p:pic>
    </p:spTree>
    <p:extLst>
      <p:ext uri="{BB962C8B-B14F-4D97-AF65-F5344CB8AC3E}">
        <p14:creationId xmlns:p14="http://schemas.microsoft.com/office/powerpoint/2010/main" val="3469729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579885" y="59188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496758" y="24393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496758" y="56536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889005" y="540620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280502" y="556127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1534475" y="41329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92975" y="2347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579885" y="15724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5003455" y="284854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191443" y="509769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1774834" y="526291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1681354" y="468058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2392993" y="511451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56541" y="5327664"/>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470518" y="333666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3801238" y="307580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4156316" y="39020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4914396" y="38362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381459" y="272132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4479198" y="457489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3679928" y="4066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2929300" y="440497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3" name="Ravni poveznik 2">
            <a:extLst>
              <a:ext uri="{FF2B5EF4-FFF2-40B4-BE49-F238E27FC236}">
                <a16:creationId xmlns:a16="http://schemas.microsoft.com/office/drawing/2014/main" id="{C19F3E1E-9B4F-4CD1-ABDC-817E79A0A31C}"/>
              </a:ext>
            </a:extLst>
          </p:cNvPr>
          <p:cNvCxnSpPr/>
          <p:nvPr/>
        </p:nvCxnSpPr>
        <p:spPr>
          <a:xfrm flipH="1">
            <a:off x="3334658" y="104503"/>
            <a:ext cx="153125" cy="67534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696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579885" y="59188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496758" y="24393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496758" y="56536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889005" y="540620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280502" y="556127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1534475" y="41329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92975" y="2347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579885" y="15724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5003455" y="284854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191443" y="509769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1774834" y="526291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1681354" y="468058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2392993" y="511451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56541" y="5327664"/>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470518" y="333666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3801238" y="307580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4156316" y="39020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4914396" y="38362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381459" y="272132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4479198" y="457489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3679928" y="4066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2929300" y="440497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3" name="Ravni poveznik 2">
            <a:extLst>
              <a:ext uri="{FF2B5EF4-FFF2-40B4-BE49-F238E27FC236}">
                <a16:creationId xmlns:a16="http://schemas.microsoft.com/office/drawing/2014/main" id="{C967C34A-A5CF-4804-91FA-71557889EA5F}"/>
              </a:ext>
            </a:extLst>
          </p:cNvPr>
          <p:cNvCxnSpPr/>
          <p:nvPr/>
        </p:nvCxnSpPr>
        <p:spPr>
          <a:xfrm>
            <a:off x="889005" y="901337"/>
            <a:ext cx="4025391" cy="54341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747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579885" y="59188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496758" y="24393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496758" y="56536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889005" y="540620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280502" y="556127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1534475" y="41329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92975" y="2347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579885" y="15724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5003455" y="284854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191443" y="509769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1774834" y="526291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1681354" y="468058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2392993" y="511451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56541" y="5327664"/>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470518" y="333666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3801238" y="307580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4156316" y="39020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4914396" y="38362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381459" y="272132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4479198" y="457489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3679928" y="4066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2929300" y="440497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3" name="Ravni poveznik 2">
            <a:extLst>
              <a:ext uri="{FF2B5EF4-FFF2-40B4-BE49-F238E27FC236}">
                <a16:creationId xmlns:a16="http://schemas.microsoft.com/office/drawing/2014/main" id="{AD5F5BE5-ED30-4E44-94F6-BE1106B56B62}"/>
              </a:ext>
            </a:extLst>
          </p:cNvPr>
          <p:cNvCxnSpPr/>
          <p:nvPr/>
        </p:nvCxnSpPr>
        <p:spPr>
          <a:xfrm flipH="1">
            <a:off x="3156541" y="222069"/>
            <a:ext cx="1177892" cy="6035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03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Slika 6">
            <a:extLst>
              <a:ext uri="{FF2B5EF4-FFF2-40B4-BE49-F238E27FC236}">
                <a16:creationId xmlns:a16="http://schemas.microsoft.com/office/drawing/2014/main" id="{E9134EE6-601E-480F-9450-14922A8FFFB2}"/>
              </a:ext>
            </a:extLst>
          </p:cNvPr>
          <p:cNvPicPr>
            <a:picLocks noChangeAspect="1"/>
          </p:cNvPicPr>
          <p:nvPr/>
        </p:nvPicPr>
        <p:blipFill rotWithShape="1">
          <a:blip r:embed="rId2"/>
          <a:srcRect l="29650" t="35938" r="41920" b="17731"/>
          <a:stretch/>
        </p:blipFill>
        <p:spPr>
          <a:xfrm>
            <a:off x="3044456" y="761239"/>
            <a:ext cx="6103088" cy="5335522"/>
          </a:xfrm>
          <a:prstGeom prst="rect">
            <a:avLst/>
          </a:prstGeom>
        </p:spPr>
      </p:pic>
    </p:spTree>
    <p:extLst>
      <p:ext uri="{BB962C8B-B14F-4D97-AF65-F5344CB8AC3E}">
        <p14:creationId xmlns:p14="http://schemas.microsoft.com/office/powerpoint/2010/main" val="3270495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2219417" y="97654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012685" y="124731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4715522" y="21883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5820802" y="133757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248400" y="272988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7762024" y="23407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7639226" y="368201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9141031" y="35636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743863" y="39372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8402704" y="469961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2162462" y="3211497"/>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1778532" y="45616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139228" y="4798383"/>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3187839" y="4145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5875538" y="501736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2722500" y="258599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1664575" y="1977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1287263" y="334688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2766917" y="50299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898655" y="509652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3188E61B-1C34-4126-9C57-198BBAED7B3A}"/>
              </a:ext>
            </a:extLst>
          </p:cNvPr>
          <p:cNvCxnSpPr>
            <a:cxnSpLocks/>
          </p:cNvCxnSpPr>
          <p:nvPr/>
        </p:nvCxnSpPr>
        <p:spPr>
          <a:xfrm>
            <a:off x="976544" y="976544"/>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kstniOkvir 27">
            <a:extLst>
              <a:ext uri="{FF2B5EF4-FFF2-40B4-BE49-F238E27FC236}">
                <a16:creationId xmlns:a16="http://schemas.microsoft.com/office/drawing/2014/main" id="{002D4514-4F36-49EC-9555-C4FB852D9FEB}"/>
              </a:ext>
            </a:extLst>
          </p:cNvPr>
          <p:cNvSpPr txBox="1"/>
          <p:nvPr/>
        </p:nvSpPr>
        <p:spPr>
          <a:xfrm>
            <a:off x="3522304" y="183896"/>
            <a:ext cx="6562566" cy="769441"/>
          </a:xfrm>
          <a:prstGeom prst="rect">
            <a:avLst/>
          </a:prstGeom>
          <a:noFill/>
        </p:spPr>
        <p:txBody>
          <a:bodyPr wrap="none" rtlCol="0">
            <a:spAutoFit/>
          </a:bodyPr>
          <a:lstStyle/>
          <a:p>
            <a:r>
              <a:rPr lang="hr-HR" sz="4400" dirty="0" err="1"/>
              <a:t>Decision</a:t>
            </a:r>
            <a:r>
              <a:rPr lang="hr-HR" sz="4400" dirty="0"/>
              <a:t> </a:t>
            </a:r>
            <a:r>
              <a:rPr lang="hr-HR" sz="4400" dirty="0" err="1"/>
              <a:t>boundary</a:t>
            </a:r>
            <a:r>
              <a:rPr lang="hr-HR" sz="4400" dirty="0"/>
              <a:t> </a:t>
            </a:r>
            <a:r>
              <a:rPr lang="hr-HR" sz="4400" dirty="0" err="1"/>
              <a:t>is</a:t>
            </a:r>
            <a:r>
              <a:rPr lang="hr-HR" sz="4400" dirty="0"/>
              <a:t> </a:t>
            </a:r>
            <a:r>
              <a:rPr lang="hr-HR" sz="4400" dirty="0" err="1"/>
              <a:t>linear</a:t>
            </a:r>
            <a:r>
              <a:rPr lang="hr-HR" sz="4400" dirty="0"/>
              <a:t>!</a:t>
            </a:r>
          </a:p>
        </p:txBody>
      </p:sp>
    </p:spTree>
    <p:extLst>
      <p:ext uri="{BB962C8B-B14F-4D97-AF65-F5344CB8AC3E}">
        <p14:creationId xmlns:p14="http://schemas.microsoft.com/office/powerpoint/2010/main" val="178357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1384917" y="3437510"/>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Oblačić za govor: ovalni 27">
            <a:extLst>
              <a:ext uri="{FF2B5EF4-FFF2-40B4-BE49-F238E27FC236}">
                <a16:creationId xmlns:a16="http://schemas.microsoft.com/office/drawing/2014/main" id="{3BFB936A-2DA4-6DC0-6987-FB6B2FD6BDFD}"/>
              </a:ext>
            </a:extLst>
          </p:cNvPr>
          <p:cNvSpPr/>
          <p:nvPr/>
        </p:nvSpPr>
        <p:spPr>
          <a:xfrm>
            <a:off x="2499690" y="230080"/>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771526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1384917" y="3437510"/>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8" name="Oblačić za govor: ovalni 27">
            <a:extLst>
              <a:ext uri="{FF2B5EF4-FFF2-40B4-BE49-F238E27FC236}">
                <a16:creationId xmlns:a16="http://schemas.microsoft.com/office/drawing/2014/main" id="{3BFB936A-2DA4-6DC0-6987-FB6B2FD6BDFD}"/>
              </a:ext>
            </a:extLst>
          </p:cNvPr>
          <p:cNvSpPr/>
          <p:nvPr/>
        </p:nvSpPr>
        <p:spPr>
          <a:xfrm>
            <a:off x="2499690" y="230080"/>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
        <p:nvSpPr>
          <p:cNvPr id="33" name="Oblačić za govor: ovalni 32">
            <a:extLst>
              <a:ext uri="{FF2B5EF4-FFF2-40B4-BE49-F238E27FC236}">
                <a16:creationId xmlns:a16="http://schemas.microsoft.com/office/drawing/2014/main" id="{0C2972BD-C549-8E36-F3FC-B94E3AA6EF8B}"/>
              </a:ext>
            </a:extLst>
          </p:cNvPr>
          <p:cNvSpPr/>
          <p:nvPr/>
        </p:nvSpPr>
        <p:spPr>
          <a:xfrm>
            <a:off x="3211328" y="1121452"/>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28603177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2344 -0.03774 L -0.12344 -0.0375 C -0.1224 -0.04098 -0.12097 -0.04399 -0.1198 -0.04699 C -0.11355 -0.06574 -0.11915 -0.05093 -0.11615 -0.06297 C -0.11459 -0.06875 -0.11224 -0.07431 -0.11146 -0.0801 C -0.11107 -0.08218 -0.11055 -0.08426 -0.11042 -0.08635 C -0.11016 -0.08959 -0.11016 -0.09306 -0.10951 -0.09607 C -0.10886 -0.09931 -0.10756 -0.10232 -0.10678 -0.10533 C -0.10639 -0.10741 -0.10612 -0.10949 -0.10573 -0.11158 C -0.10508 -0.11505 -0.1043 -0.11875 -0.10378 -0.12223 C -0.10365 -0.12454 -0.10378 -0.12709 -0.10378 -0.12917 " pathEditMode="relative" rAng="0" ptsTypes="AAAAAAAAAAA">
                                      <p:cBhvr>
                                        <p:cTn id="6" dur="2000" fill="hold"/>
                                        <p:tgtEl>
                                          <p:spTgt spid="5"/>
                                        </p:tgtEl>
                                        <p:attrNameLst>
                                          <p:attrName>ppt_x</p:attrName>
                                          <p:attrName>ppt_y</p:attrName>
                                        </p:attrNameLst>
                                      </p:cBhvr>
                                      <p:rCtr x="977" y="-456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1734931" y="2837854"/>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a:off x="3211328" y="1121452"/>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708294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12344 -0.03774 L -0.12344 -0.0375 C -0.12239 -0.04098 -0.12096 -0.04399 -0.11979 -0.04699 C -0.11354 -0.06574 -0.11914 -0.05093 -0.11614 -0.06297 C -0.11458 -0.06875 -0.11224 -0.07431 -0.11146 -0.0801 C -0.11107 -0.08218 -0.11055 -0.08426 -0.11042 -0.08635 C -0.11016 -0.08959 -0.11016 -0.09306 -0.1095 -0.09607 C -0.10885 -0.09931 -0.10755 -0.10232 -0.10677 -0.10533 C -0.10638 -0.10741 -0.10612 -0.10949 -0.10573 -0.11158 C -0.10508 -0.11505 -0.1043 -0.11875 -0.10377 -0.12223 C -0.10364 -0.12454 -0.10377 -0.12709 -0.10377 -0.12917 " pathEditMode="relative" rAng="0" ptsTypes="AAAAAAAAAAA">
                                      <p:cBhvr>
                                        <p:cTn id="6" dur="2000" fill="hold"/>
                                        <p:tgtEl>
                                          <p:spTgt spid="5"/>
                                        </p:tgtEl>
                                        <p:attrNameLst>
                                          <p:attrName>ppt_x</p:attrName>
                                          <p:attrName>ppt_y</p:attrName>
                                        </p:attrNameLst>
                                      </p:cBhvr>
                                      <p:rCtr x="977" y="-456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1845767" y="2213088"/>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a:off x="10018193" y="649834"/>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OK side.</a:t>
            </a:r>
            <a:endParaRPr lang="en-GB" dirty="0"/>
          </a:p>
        </p:txBody>
      </p:sp>
    </p:spTree>
    <p:extLst>
      <p:ext uri="{BB962C8B-B14F-4D97-AF65-F5344CB8AC3E}">
        <p14:creationId xmlns:p14="http://schemas.microsoft.com/office/powerpoint/2010/main" val="1160414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1845767" y="2213088"/>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a:off x="2336065" y="158872"/>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1966312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1306 -0.04097 L -0.1306 -0.04097 C -0.12982 -0.04421 -0.12618 -0.05601 -0.1254 -0.06134 C -0.12474 -0.06527 -0.12448 -0.06944 -0.12383 -0.07338 C -0.12292 -0.07963 -0.12149 -0.08588 -0.12084 -0.09236 C -0.12058 -0.09444 -0.12071 -0.09699 -0.12006 -0.09907 C -0.1198 -0.1 -0.11901 -0.1 -0.11849 -0.10023 " pathEditMode="relative" ptsTypes="AAAAAAA">
                                      <p:cBhvr>
                                        <p:cTn id="10"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57C2BC6-449A-46FE-8CE9-A95386497CA8}"/>
              </a:ext>
            </a:extLst>
          </p:cNvPr>
          <p:cNvSpPr>
            <a:spLocks noGrp="1"/>
          </p:cNvSpPr>
          <p:nvPr>
            <p:ph type="title"/>
          </p:nvPr>
        </p:nvSpPr>
        <p:spPr/>
        <p:txBody>
          <a:bodyPr/>
          <a:lstStyle/>
          <a:p>
            <a:r>
              <a:rPr lang="hr-BA" dirty="0" err="1"/>
              <a:t>Example</a:t>
            </a:r>
            <a:endParaRPr lang="hr-BA" dirty="0"/>
          </a:p>
        </p:txBody>
      </p:sp>
      <p:graphicFrame>
        <p:nvGraphicFramePr>
          <p:cNvPr id="4" name="Tablica 4">
            <a:extLst>
              <a:ext uri="{FF2B5EF4-FFF2-40B4-BE49-F238E27FC236}">
                <a16:creationId xmlns:a16="http://schemas.microsoft.com/office/drawing/2014/main" id="{998CCA35-1D8F-4854-904B-BC41B02A2AB7}"/>
              </a:ext>
            </a:extLst>
          </p:cNvPr>
          <p:cNvGraphicFramePr>
            <a:graphicFrameLocks noGrp="1"/>
          </p:cNvGraphicFramePr>
          <p:nvPr/>
        </p:nvGraphicFramePr>
        <p:xfrm>
          <a:off x="838200" y="1779816"/>
          <a:ext cx="2749006" cy="3298368"/>
        </p:xfrm>
        <a:graphic>
          <a:graphicData uri="http://schemas.openxmlformats.org/drawingml/2006/table">
            <a:tbl>
              <a:tblPr firstRow="1" bandRow="1">
                <a:tableStyleId>{5C22544A-7EE6-4342-B048-85BDC9FD1C3A}</a:tableStyleId>
              </a:tblPr>
              <a:tblGrid>
                <a:gridCol w="2749006">
                  <a:extLst>
                    <a:ext uri="{9D8B030D-6E8A-4147-A177-3AD203B41FA5}">
                      <a16:colId xmlns:a16="http://schemas.microsoft.com/office/drawing/2014/main" val="945928525"/>
                    </a:ext>
                  </a:extLst>
                </a:gridCol>
              </a:tblGrid>
              <a:tr h="412296">
                <a:tc>
                  <a:txBody>
                    <a:bodyPr/>
                    <a:lstStyle/>
                    <a:p>
                      <a:r>
                        <a:rPr lang="en-US" noProof="0" dirty="0"/>
                        <a:t>Data 1</a:t>
                      </a:r>
                    </a:p>
                  </a:txBody>
                  <a:tcPr/>
                </a:tc>
                <a:extLst>
                  <a:ext uri="{0D108BD9-81ED-4DB2-BD59-A6C34878D82A}">
                    <a16:rowId xmlns:a16="http://schemas.microsoft.com/office/drawing/2014/main" val="3807467300"/>
                  </a:ext>
                </a:extLst>
              </a:tr>
              <a:tr h="412296">
                <a:tc>
                  <a:txBody>
                    <a:bodyPr/>
                    <a:lstStyle/>
                    <a:p>
                      <a:r>
                        <a:rPr lang="en-US" noProof="0"/>
                        <a:t>Data 2</a:t>
                      </a:r>
                    </a:p>
                  </a:txBody>
                  <a:tcPr/>
                </a:tc>
                <a:extLst>
                  <a:ext uri="{0D108BD9-81ED-4DB2-BD59-A6C34878D82A}">
                    <a16:rowId xmlns:a16="http://schemas.microsoft.com/office/drawing/2014/main" val="4272376969"/>
                  </a:ext>
                </a:extLst>
              </a:tr>
              <a:tr h="412296">
                <a:tc>
                  <a:txBody>
                    <a:bodyPr/>
                    <a:lstStyle/>
                    <a:p>
                      <a:r>
                        <a:rPr lang="hr-BA" noProof="0" dirty="0"/>
                        <a:t>Data 3</a:t>
                      </a:r>
                      <a:endParaRPr lang="en-US" noProof="0" dirty="0"/>
                    </a:p>
                  </a:txBody>
                  <a:tcPr/>
                </a:tc>
                <a:extLst>
                  <a:ext uri="{0D108BD9-81ED-4DB2-BD59-A6C34878D82A}">
                    <a16:rowId xmlns:a16="http://schemas.microsoft.com/office/drawing/2014/main" val="945251827"/>
                  </a:ext>
                </a:extLst>
              </a:tr>
              <a:tr h="412296">
                <a:tc>
                  <a:txBody>
                    <a:bodyPr/>
                    <a:lstStyle/>
                    <a:p>
                      <a:r>
                        <a:rPr lang="hr-BA" noProof="0" dirty="0"/>
                        <a:t>Data 4</a:t>
                      </a:r>
                      <a:endParaRPr lang="en-US" noProof="0" dirty="0"/>
                    </a:p>
                  </a:txBody>
                  <a:tcPr/>
                </a:tc>
                <a:extLst>
                  <a:ext uri="{0D108BD9-81ED-4DB2-BD59-A6C34878D82A}">
                    <a16:rowId xmlns:a16="http://schemas.microsoft.com/office/drawing/2014/main" val="4089586467"/>
                  </a:ext>
                </a:extLst>
              </a:tr>
              <a:tr h="412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BA" noProof="0" dirty="0"/>
                        <a:t>Data 5</a:t>
                      </a:r>
                      <a:endParaRPr lang="en-US" noProof="0" dirty="0"/>
                    </a:p>
                  </a:txBody>
                  <a:tcPr/>
                </a:tc>
                <a:extLst>
                  <a:ext uri="{0D108BD9-81ED-4DB2-BD59-A6C34878D82A}">
                    <a16:rowId xmlns:a16="http://schemas.microsoft.com/office/drawing/2014/main" val="3527379583"/>
                  </a:ext>
                </a:extLst>
              </a:tr>
              <a:tr h="412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BA" noProof="0" dirty="0"/>
                        <a:t>Data 6</a:t>
                      </a:r>
                      <a:endParaRPr lang="en-US" noProof="0" dirty="0"/>
                    </a:p>
                  </a:txBody>
                  <a:tcPr/>
                </a:tc>
                <a:extLst>
                  <a:ext uri="{0D108BD9-81ED-4DB2-BD59-A6C34878D82A}">
                    <a16:rowId xmlns:a16="http://schemas.microsoft.com/office/drawing/2014/main" val="3729351401"/>
                  </a:ext>
                </a:extLst>
              </a:tr>
              <a:tr h="412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BA" noProof="0" dirty="0"/>
                        <a:t>Data 7</a:t>
                      </a:r>
                      <a:endParaRPr lang="en-US" noProof="0" dirty="0"/>
                    </a:p>
                  </a:txBody>
                  <a:tcPr/>
                </a:tc>
                <a:extLst>
                  <a:ext uri="{0D108BD9-81ED-4DB2-BD59-A6C34878D82A}">
                    <a16:rowId xmlns:a16="http://schemas.microsoft.com/office/drawing/2014/main" val="602306717"/>
                  </a:ext>
                </a:extLst>
              </a:tr>
              <a:tr h="412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r-BA" noProof="0" dirty="0"/>
                        <a:t>Data 8</a:t>
                      </a:r>
                      <a:endParaRPr lang="en-US" noProof="0" dirty="0"/>
                    </a:p>
                  </a:txBody>
                  <a:tcPr/>
                </a:tc>
                <a:extLst>
                  <a:ext uri="{0D108BD9-81ED-4DB2-BD59-A6C34878D82A}">
                    <a16:rowId xmlns:a16="http://schemas.microsoft.com/office/drawing/2014/main" val="1008915799"/>
                  </a:ext>
                </a:extLst>
              </a:tr>
            </a:tbl>
          </a:graphicData>
        </a:graphic>
      </p:graphicFrame>
      <p:graphicFrame>
        <p:nvGraphicFramePr>
          <p:cNvPr id="5" name="Tablica 5">
            <a:extLst>
              <a:ext uri="{FF2B5EF4-FFF2-40B4-BE49-F238E27FC236}">
                <a16:creationId xmlns:a16="http://schemas.microsoft.com/office/drawing/2014/main" id="{8773D432-4555-411D-B1DF-870E07DD9D35}"/>
              </a:ext>
            </a:extLst>
          </p:cNvPr>
          <p:cNvGraphicFramePr>
            <a:graphicFrameLocks noGrp="1"/>
          </p:cNvGraphicFramePr>
          <p:nvPr/>
        </p:nvGraphicFramePr>
        <p:xfrm>
          <a:off x="5329646" y="1594272"/>
          <a:ext cx="2207623" cy="1201179"/>
        </p:xfrm>
        <a:graphic>
          <a:graphicData uri="http://schemas.openxmlformats.org/drawingml/2006/table">
            <a:tbl>
              <a:tblPr firstRow="1" bandRow="1">
                <a:tableStyleId>{5C22544A-7EE6-4342-B048-85BDC9FD1C3A}</a:tableStyleId>
              </a:tblPr>
              <a:tblGrid>
                <a:gridCol w="2207623">
                  <a:extLst>
                    <a:ext uri="{9D8B030D-6E8A-4147-A177-3AD203B41FA5}">
                      <a16:colId xmlns:a16="http://schemas.microsoft.com/office/drawing/2014/main" val="1810136786"/>
                    </a:ext>
                  </a:extLst>
                </a:gridCol>
              </a:tblGrid>
              <a:tr h="400393">
                <a:tc>
                  <a:txBody>
                    <a:bodyPr/>
                    <a:lstStyle/>
                    <a:p>
                      <a:r>
                        <a:rPr lang="hr-BA" dirty="0"/>
                        <a:t>Data 1</a:t>
                      </a:r>
                    </a:p>
                  </a:txBody>
                  <a:tcPr/>
                </a:tc>
                <a:extLst>
                  <a:ext uri="{0D108BD9-81ED-4DB2-BD59-A6C34878D82A}">
                    <a16:rowId xmlns:a16="http://schemas.microsoft.com/office/drawing/2014/main" val="3147756163"/>
                  </a:ext>
                </a:extLst>
              </a:tr>
              <a:tr h="400393">
                <a:tc>
                  <a:txBody>
                    <a:bodyPr/>
                    <a:lstStyle/>
                    <a:p>
                      <a:r>
                        <a:rPr lang="hr-BA" dirty="0"/>
                        <a:t>Data 4</a:t>
                      </a:r>
                    </a:p>
                  </a:txBody>
                  <a:tcPr/>
                </a:tc>
                <a:extLst>
                  <a:ext uri="{0D108BD9-81ED-4DB2-BD59-A6C34878D82A}">
                    <a16:rowId xmlns:a16="http://schemas.microsoft.com/office/drawing/2014/main" val="2992636529"/>
                  </a:ext>
                </a:extLst>
              </a:tr>
              <a:tr h="400393">
                <a:tc>
                  <a:txBody>
                    <a:bodyPr/>
                    <a:lstStyle/>
                    <a:p>
                      <a:r>
                        <a:rPr lang="hr-BA" dirty="0"/>
                        <a:t>Data 3</a:t>
                      </a:r>
                    </a:p>
                  </a:txBody>
                  <a:tcPr/>
                </a:tc>
                <a:extLst>
                  <a:ext uri="{0D108BD9-81ED-4DB2-BD59-A6C34878D82A}">
                    <a16:rowId xmlns:a16="http://schemas.microsoft.com/office/drawing/2014/main" val="2355662556"/>
                  </a:ext>
                </a:extLst>
              </a:tr>
            </a:tbl>
          </a:graphicData>
        </a:graphic>
      </p:graphicFrame>
      <p:graphicFrame>
        <p:nvGraphicFramePr>
          <p:cNvPr id="7" name="Tablica 5">
            <a:extLst>
              <a:ext uri="{FF2B5EF4-FFF2-40B4-BE49-F238E27FC236}">
                <a16:creationId xmlns:a16="http://schemas.microsoft.com/office/drawing/2014/main" id="{686B0A37-1B2F-426C-9ADB-9568247C0C79}"/>
              </a:ext>
            </a:extLst>
          </p:cNvPr>
          <p:cNvGraphicFramePr>
            <a:graphicFrameLocks noGrp="1"/>
          </p:cNvGraphicFramePr>
          <p:nvPr/>
        </p:nvGraphicFramePr>
        <p:xfrm>
          <a:off x="5329645" y="2954669"/>
          <a:ext cx="2207623" cy="1201179"/>
        </p:xfrm>
        <a:graphic>
          <a:graphicData uri="http://schemas.openxmlformats.org/drawingml/2006/table">
            <a:tbl>
              <a:tblPr firstRow="1" bandRow="1">
                <a:tableStyleId>{5C22544A-7EE6-4342-B048-85BDC9FD1C3A}</a:tableStyleId>
              </a:tblPr>
              <a:tblGrid>
                <a:gridCol w="2207623">
                  <a:extLst>
                    <a:ext uri="{9D8B030D-6E8A-4147-A177-3AD203B41FA5}">
                      <a16:colId xmlns:a16="http://schemas.microsoft.com/office/drawing/2014/main" val="1810136786"/>
                    </a:ext>
                  </a:extLst>
                </a:gridCol>
              </a:tblGrid>
              <a:tr h="400393">
                <a:tc>
                  <a:txBody>
                    <a:bodyPr/>
                    <a:lstStyle/>
                    <a:p>
                      <a:r>
                        <a:rPr lang="hr-BA" dirty="0"/>
                        <a:t>Data 2</a:t>
                      </a:r>
                    </a:p>
                  </a:txBody>
                  <a:tcPr/>
                </a:tc>
                <a:extLst>
                  <a:ext uri="{0D108BD9-81ED-4DB2-BD59-A6C34878D82A}">
                    <a16:rowId xmlns:a16="http://schemas.microsoft.com/office/drawing/2014/main" val="3147756163"/>
                  </a:ext>
                </a:extLst>
              </a:tr>
              <a:tr h="400393">
                <a:tc>
                  <a:txBody>
                    <a:bodyPr/>
                    <a:lstStyle/>
                    <a:p>
                      <a:r>
                        <a:rPr lang="hr-BA" dirty="0"/>
                        <a:t>Data 2</a:t>
                      </a:r>
                    </a:p>
                  </a:txBody>
                  <a:tcPr/>
                </a:tc>
                <a:extLst>
                  <a:ext uri="{0D108BD9-81ED-4DB2-BD59-A6C34878D82A}">
                    <a16:rowId xmlns:a16="http://schemas.microsoft.com/office/drawing/2014/main" val="2992636529"/>
                  </a:ext>
                </a:extLst>
              </a:tr>
              <a:tr h="400393">
                <a:tc>
                  <a:txBody>
                    <a:bodyPr/>
                    <a:lstStyle/>
                    <a:p>
                      <a:r>
                        <a:rPr lang="hr-BA" dirty="0"/>
                        <a:t>Data 5</a:t>
                      </a:r>
                    </a:p>
                  </a:txBody>
                  <a:tcPr/>
                </a:tc>
                <a:extLst>
                  <a:ext uri="{0D108BD9-81ED-4DB2-BD59-A6C34878D82A}">
                    <a16:rowId xmlns:a16="http://schemas.microsoft.com/office/drawing/2014/main" val="2355662556"/>
                  </a:ext>
                </a:extLst>
              </a:tr>
            </a:tbl>
          </a:graphicData>
        </a:graphic>
      </p:graphicFrame>
      <p:graphicFrame>
        <p:nvGraphicFramePr>
          <p:cNvPr id="9" name="Tablica 5">
            <a:extLst>
              <a:ext uri="{FF2B5EF4-FFF2-40B4-BE49-F238E27FC236}">
                <a16:creationId xmlns:a16="http://schemas.microsoft.com/office/drawing/2014/main" id="{42B84E5B-9AA2-459E-BBCC-D298C9EA73CE}"/>
              </a:ext>
            </a:extLst>
          </p:cNvPr>
          <p:cNvGraphicFramePr>
            <a:graphicFrameLocks noGrp="1"/>
          </p:cNvGraphicFramePr>
          <p:nvPr/>
        </p:nvGraphicFramePr>
        <p:xfrm>
          <a:off x="5329646" y="4477594"/>
          <a:ext cx="2207623" cy="1201179"/>
        </p:xfrm>
        <a:graphic>
          <a:graphicData uri="http://schemas.openxmlformats.org/drawingml/2006/table">
            <a:tbl>
              <a:tblPr firstRow="1" bandRow="1">
                <a:tableStyleId>{5C22544A-7EE6-4342-B048-85BDC9FD1C3A}</a:tableStyleId>
              </a:tblPr>
              <a:tblGrid>
                <a:gridCol w="2207623">
                  <a:extLst>
                    <a:ext uri="{9D8B030D-6E8A-4147-A177-3AD203B41FA5}">
                      <a16:colId xmlns:a16="http://schemas.microsoft.com/office/drawing/2014/main" val="1810136786"/>
                    </a:ext>
                  </a:extLst>
                </a:gridCol>
              </a:tblGrid>
              <a:tr h="400393">
                <a:tc>
                  <a:txBody>
                    <a:bodyPr/>
                    <a:lstStyle/>
                    <a:p>
                      <a:r>
                        <a:rPr lang="hr-BA" dirty="0"/>
                        <a:t>Data 8</a:t>
                      </a:r>
                    </a:p>
                  </a:txBody>
                  <a:tcPr/>
                </a:tc>
                <a:extLst>
                  <a:ext uri="{0D108BD9-81ED-4DB2-BD59-A6C34878D82A}">
                    <a16:rowId xmlns:a16="http://schemas.microsoft.com/office/drawing/2014/main" val="3147756163"/>
                  </a:ext>
                </a:extLst>
              </a:tr>
              <a:tr h="400393">
                <a:tc>
                  <a:txBody>
                    <a:bodyPr/>
                    <a:lstStyle/>
                    <a:p>
                      <a:r>
                        <a:rPr lang="hr-BA" dirty="0"/>
                        <a:t>Data 7</a:t>
                      </a:r>
                    </a:p>
                  </a:txBody>
                  <a:tcPr/>
                </a:tc>
                <a:extLst>
                  <a:ext uri="{0D108BD9-81ED-4DB2-BD59-A6C34878D82A}">
                    <a16:rowId xmlns:a16="http://schemas.microsoft.com/office/drawing/2014/main" val="2992636529"/>
                  </a:ext>
                </a:extLst>
              </a:tr>
              <a:tr h="400393">
                <a:tc>
                  <a:txBody>
                    <a:bodyPr/>
                    <a:lstStyle/>
                    <a:p>
                      <a:r>
                        <a:rPr lang="hr-BA" dirty="0"/>
                        <a:t>Data 8</a:t>
                      </a:r>
                    </a:p>
                  </a:txBody>
                  <a:tcPr/>
                </a:tc>
                <a:extLst>
                  <a:ext uri="{0D108BD9-81ED-4DB2-BD59-A6C34878D82A}">
                    <a16:rowId xmlns:a16="http://schemas.microsoft.com/office/drawing/2014/main" val="2355662556"/>
                  </a:ext>
                </a:extLst>
              </a:tr>
            </a:tbl>
          </a:graphicData>
        </a:graphic>
      </p:graphicFrame>
      <p:cxnSp>
        <p:nvCxnSpPr>
          <p:cNvPr id="11" name="Ravni poveznik sa strelicom 10">
            <a:extLst>
              <a:ext uri="{FF2B5EF4-FFF2-40B4-BE49-F238E27FC236}">
                <a16:creationId xmlns:a16="http://schemas.microsoft.com/office/drawing/2014/main" id="{BDB72D21-9FB2-4257-AE5B-C952CDF40C7D}"/>
              </a:ext>
            </a:extLst>
          </p:cNvPr>
          <p:cNvCxnSpPr/>
          <p:nvPr/>
        </p:nvCxnSpPr>
        <p:spPr>
          <a:xfrm>
            <a:off x="7537268" y="2215452"/>
            <a:ext cx="173736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2" name="TekstniOkvir 11">
            <a:extLst>
              <a:ext uri="{FF2B5EF4-FFF2-40B4-BE49-F238E27FC236}">
                <a16:creationId xmlns:a16="http://schemas.microsoft.com/office/drawing/2014/main" id="{561ABDD9-6682-435E-A7D8-4DC2FF2E872A}"/>
              </a:ext>
            </a:extLst>
          </p:cNvPr>
          <p:cNvSpPr txBox="1"/>
          <p:nvPr/>
        </p:nvSpPr>
        <p:spPr>
          <a:xfrm>
            <a:off x="7889966" y="1846120"/>
            <a:ext cx="963725" cy="369332"/>
          </a:xfrm>
          <a:prstGeom prst="rect">
            <a:avLst/>
          </a:prstGeom>
          <a:noFill/>
        </p:spPr>
        <p:txBody>
          <a:bodyPr wrap="none" rtlCol="0">
            <a:spAutoFit/>
          </a:bodyPr>
          <a:lstStyle/>
          <a:p>
            <a:r>
              <a:rPr lang="hr-BA" dirty="0"/>
              <a:t>Model 1</a:t>
            </a:r>
          </a:p>
        </p:txBody>
      </p:sp>
      <p:cxnSp>
        <p:nvCxnSpPr>
          <p:cNvPr id="13" name="Ravni poveznik sa strelicom 12">
            <a:extLst>
              <a:ext uri="{FF2B5EF4-FFF2-40B4-BE49-F238E27FC236}">
                <a16:creationId xmlns:a16="http://schemas.microsoft.com/office/drawing/2014/main" id="{C91C9CC5-76DD-41F7-941E-DA52C6ACF7CA}"/>
              </a:ext>
            </a:extLst>
          </p:cNvPr>
          <p:cNvCxnSpPr/>
          <p:nvPr/>
        </p:nvCxnSpPr>
        <p:spPr>
          <a:xfrm>
            <a:off x="7537269" y="3560698"/>
            <a:ext cx="173736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4" name="TekstniOkvir 13">
            <a:extLst>
              <a:ext uri="{FF2B5EF4-FFF2-40B4-BE49-F238E27FC236}">
                <a16:creationId xmlns:a16="http://schemas.microsoft.com/office/drawing/2014/main" id="{F1051714-47A5-4B5D-BCB0-1CD338638A2D}"/>
              </a:ext>
            </a:extLst>
          </p:cNvPr>
          <p:cNvSpPr txBox="1"/>
          <p:nvPr/>
        </p:nvSpPr>
        <p:spPr>
          <a:xfrm>
            <a:off x="7924086" y="3191366"/>
            <a:ext cx="963725" cy="369332"/>
          </a:xfrm>
          <a:prstGeom prst="rect">
            <a:avLst/>
          </a:prstGeom>
          <a:noFill/>
        </p:spPr>
        <p:txBody>
          <a:bodyPr wrap="none" rtlCol="0">
            <a:spAutoFit/>
          </a:bodyPr>
          <a:lstStyle/>
          <a:p>
            <a:r>
              <a:rPr lang="hr-BA" dirty="0"/>
              <a:t>Model 2</a:t>
            </a:r>
          </a:p>
        </p:txBody>
      </p:sp>
      <p:cxnSp>
        <p:nvCxnSpPr>
          <p:cNvPr id="15" name="Ravni poveznik sa strelicom 14">
            <a:extLst>
              <a:ext uri="{FF2B5EF4-FFF2-40B4-BE49-F238E27FC236}">
                <a16:creationId xmlns:a16="http://schemas.microsoft.com/office/drawing/2014/main" id="{FB4648F7-55AE-4DFF-B354-DA7E24DDD7EB}"/>
              </a:ext>
            </a:extLst>
          </p:cNvPr>
          <p:cNvCxnSpPr/>
          <p:nvPr/>
        </p:nvCxnSpPr>
        <p:spPr>
          <a:xfrm>
            <a:off x="7537269" y="5078302"/>
            <a:ext cx="173736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6" name="TekstniOkvir 15">
            <a:extLst>
              <a:ext uri="{FF2B5EF4-FFF2-40B4-BE49-F238E27FC236}">
                <a16:creationId xmlns:a16="http://schemas.microsoft.com/office/drawing/2014/main" id="{C2952721-7CD6-4A4E-B764-D64CA6BF0B0B}"/>
              </a:ext>
            </a:extLst>
          </p:cNvPr>
          <p:cNvSpPr txBox="1"/>
          <p:nvPr/>
        </p:nvSpPr>
        <p:spPr>
          <a:xfrm>
            <a:off x="7924086" y="4708970"/>
            <a:ext cx="963725" cy="369332"/>
          </a:xfrm>
          <a:prstGeom prst="rect">
            <a:avLst/>
          </a:prstGeom>
          <a:noFill/>
        </p:spPr>
        <p:txBody>
          <a:bodyPr wrap="none" rtlCol="0">
            <a:spAutoFit/>
          </a:bodyPr>
          <a:lstStyle/>
          <a:p>
            <a:r>
              <a:rPr lang="hr-BA" dirty="0"/>
              <a:t>Model 3</a:t>
            </a:r>
          </a:p>
        </p:txBody>
      </p:sp>
      <p:sp>
        <p:nvSpPr>
          <p:cNvPr id="17" name="Lijeva vitičasta zagrada 16">
            <a:extLst>
              <a:ext uri="{FF2B5EF4-FFF2-40B4-BE49-F238E27FC236}">
                <a16:creationId xmlns:a16="http://schemas.microsoft.com/office/drawing/2014/main" id="{70C90A77-09F0-43C8-A0AF-059D1547EDD6}"/>
              </a:ext>
            </a:extLst>
          </p:cNvPr>
          <p:cNvSpPr/>
          <p:nvPr/>
        </p:nvSpPr>
        <p:spPr>
          <a:xfrm rot="5400000">
            <a:off x="4294417" y="-22099"/>
            <a:ext cx="698860" cy="236437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hr-BA"/>
          </a:p>
        </p:txBody>
      </p:sp>
      <p:sp>
        <p:nvSpPr>
          <p:cNvPr id="18" name="TekstniOkvir 17">
            <a:extLst>
              <a:ext uri="{FF2B5EF4-FFF2-40B4-BE49-F238E27FC236}">
                <a16:creationId xmlns:a16="http://schemas.microsoft.com/office/drawing/2014/main" id="{7643313B-111B-44AC-8CE6-02C55B4211AF}"/>
              </a:ext>
            </a:extLst>
          </p:cNvPr>
          <p:cNvSpPr txBox="1"/>
          <p:nvPr/>
        </p:nvSpPr>
        <p:spPr>
          <a:xfrm>
            <a:off x="4092702" y="406164"/>
            <a:ext cx="1124410" cy="369332"/>
          </a:xfrm>
          <a:prstGeom prst="rect">
            <a:avLst/>
          </a:prstGeom>
          <a:noFill/>
        </p:spPr>
        <p:txBody>
          <a:bodyPr wrap="none" rtlCol="0">
            <a:spAutoFit/>
          </a:bodyPr>
          <a:lstStyle/>
          <a:p>
            <a:r>
              <a:rPr lang="hr-BA" b="1" dirty="0" err="1"/>
              <a:t>Bootstrap</a:t>
            </a:r>
            <a:endParaRPr lang="hr-BA" b="1" dirty="0"/>
          </a:p>
        </p:txBody>
      </p:sp>
      <p:sp>
        <p:nvSpPr>
          <p:cNvPr id="19" name="TekstniOkvir 18">
            <a:extLst>
              <a:ext uri="{FF2B5EF4-FFF2-40B4-BE49-F238E27FC236}">
                <a16:creationId xmlns:a16="http://schemas.microsoft.com/office/drawing/2014/main" id="{92A9C468-8DEB-45F9-88CF-AA1668C70D07}"/>
              </a:ext>
            </a:extLst>
          </p:cNvPr>
          <p:cNvSpPr txBox="1"/>
          <p:nvPr/>
        </p:nvSpPr>
        <p:spPr>
          <a:xfrm>
            <a:off x="9409958" y="1964028"/>
            <a:ext cx="434734" cy="461665"/>
          </a:xfrm>
          <a:prstGeom prst="rect">
            <a:avLst/>
          </a:prstGeom>
          <a:noFill/>
        </p:spPr>
        <p:txBody>
          <a:bodyPr wrap="none" rtlCol="0">
            <a:spAutoFit/>
          </a:bodyPr>
          <a:lstStyle/>
          <a:p>
            <a:r>
              <a:rPr lang="hr-BA" sz="2400" b="1" dirty="0"/>
              <a:t>-1</a:t>
            </a:r>
          </a:p>
        </p:txBody>
      </p:sp>
      <p:sp>
        <p:nvSpPr>
          <p:cNvPr id="21" name="TekstniOkvir 20">
            <a:extLst>
              <a:ext uri="{FF2B5EF4-FFF2-40B4-BE49-F238E27FC236}">
                <a16:creationId xmlns:a16="http://schemas.microsoft.com/office/drawing/2014/main" id="{B53668F0-F2C9-448B-9CA5-70368B38A2EF}"/>
              </a:ext>
            </a:extLst>
          </p:cNvPr>
          <p:cNvSpPr txBox="1"/>
          <p:nvPr/>
        </p:nvSpPr>
        <p:spPr>
          <a:xfrm>
            <a:off x="9518467" y="3324425"/>
            <a:ext cx="340158" cy="461665"/>
          </a:xfrm>
          <a:prstGeom prst="rect">
            <a:avLst/>
          </a:prstGeom>
          <a:noFill/>
        </p:spPr>
        <p:txBody>
          <a:bodyPr wrap="none" rtlCol="0">
            <a:spAutoFit/>
          </a:bodyPr>
          <a:lstStyle/>
          <a:p>
            <a:r>
              <a:rPr lang="hr-BA" sz="2400" b="1" dirty="0"/>
              <a:t>1</a:t>
            </a:r>
          </a:p>
        </p:txBody>
      </p:sp>
      <p:sp>
        <p:nvSpPr>
          <p:cNvPr id="23" name="TekstniOkvir 22">
            <a:extLst>
              <a:ext uri="{FF2B5EF4-FFF2-40B4-BE49-F238E27FC236}">
                <a16:creationId xmlns:a16="http://schemas.microsoft.com/office/drawing/2014/main" id="{6EC433E9-AF31-454D-A511-DE45D958CC65}"/>
              </a:ext>
            </a:extLst>
          </p:cNvPr>
          <p:cNvSpPr txBox="1"/>
          <p:nvPr/>
        </p:nvSpPr>
        <p:spPr>
          <a:xfrm>
            <a:off x="9597367" y="4847350"/>
            <a:ext cx="340158" cy="461665"/>
          </a:xfrm>
          <a:prstGeom prst="rect">
            <a:avLst/>
          </a:prstGeom>
          <a:noFill/>
        </p:spPr>
        <p:txBody>
          <a:bodyPr wrap="none" rtlCol="0">
            <a:spAutoFit/>
          </a:bodyPr>
          <a:lstStyle/>
          <a:p>
            <a:r>
              <a:rPr lang="hr-BA" sz="2400" b="1" dirty="0"/>
              <a:t>1</a:t>
            </a:r>
          </a:p>
        </p:txBody>
      </p:sp>
      <p:sp>
        <p:nvSpPr>
          <p:cNvPr id="24" name="Lijeva vitičasta zagrada 23">
            <a:extLst>
              <a:ext uri="{FF2B5EF4-FFF2-40B4-BE49-F238E27FC236}">
                <a16:creationId xmlns:a16="http://schemas.microsoft.com/office/drawing/2014/main" id="{A087D155-E694-4284-BC6C-68896B345C6B}"/>
              </a:ext>
            </a:extLst>
          </p:cNvPr>
          <p:cNvSpPr/>
          <p:nvPr/>
        </p:nvSpPr>
        <p:spPr>
          <a:xfrm rot="5400000">
            <a:off x="10126215" y="295723"/>
            <a:ext cx="887625" cy="2103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hr-BA"/>
          </a:p>
        </p:txBody>
      </p:sp>
      <p:sp>
        <p:nvSpPr>
          <p:cNvPr id="26" name="Lijeva vitičasta zagrada 25">
            <a:extLst>
              <a:ext uri="{FF2B5EF4-FFF2-40B4-BE49-F238E27FC236}">
                <a16:creationId xmlns:a16="http://schemas.microsoft.com/office/drawing/2014/main" id="{854B9779-1E5A-4DB5-BE76-6CD52D1977E1}"/>
              </a:ext>
            </a:extLst>
          </p:cNvPr>
          <p:cNvSpPr/>
          <p:nvPr/>
        </p:nvSpPr>
        <p:spPr>
          <a:xfrm rot="10800000">
            <a:off x="10102463" y="2607708"/>
            <a:ext cx="887625" cy="2103121"/>
          </a:xfrm>
          <a:prstGeom prst="lef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hr-BA"/>
          </a:p>
        </p:txBody>
      </p:sp>
      <p:sp>
        <p:nvSpPr>
          <p:cNvPr id="27" name="TekstniOkvir 26">
            <a:extLst>
              <a:ext uri="{FF2B5EF4-FFF2-40B4-BE49-F238E27FC236}">
                <a16:creationId xmlns:a16="http://schemas.microsoft.com/office/drawing/2014/main" id="{1FEE8DDF-6DBF-495A-87A2-DC9627443634}"/>
              </a:ext>
            </a:extLst>
          </p:cNvPr>
          <p:cNvSpPr txBox="1"/>
          <p:nvPr/>
        </p:nvSpPr>
        <p:spPr>
          <a:xfrm>
            <a:off x="11297194" y="3429313"/>
            <a:ext cx="340158" cy="461665"/>
          </a:xfrm>
          <a:prstGeom prst="rect">
            <a:avLst/>
          </a:prstGeom>
          <a:noFill/>
        </p:spPr>
        <p:txBody>
          <a:bodyPr wrap="none" rtlCol="0">
            <a:spAutoFit/>
          </a:bodyPr>
          <a:lstStyle/>
          <a:p>
            <a:r>
              <a:rPr lang="hr-BA" sz="2400" b="1" dirty="0"/>
              <a:t>1</a:t>
            </a:r>
          </a:p>
        </p:txBody>
      </p:sp>
      <p:sp>
        <p:nvSpPr>
          <p:cNvPr id="28" name="TekstniOkvir 27">
            <a:extLst>
              <a:ext uri="{FF2B5EF4-FFF2-40B4-BE49-F238E27FC236}">
                <a16:creationId xmlns:a16="http://schemas.microsoft.com/office/drawing/2014/main" id="{4135BF90-F25D-492F-BC25-A13D770B71AD}"/>
              </a:ext>
            </a:extLst>
          </p:cNvPr>
          <p:cNvSpPr txBox="1"/>
          <p:nvPr/>
        </p:nvSpPr>
        <p:spPr>
          <a:xfrm>
            <a:off x="9937525" y="406164"/>
            <a:ext cx="1289648" cy="369332"/>
          </a:xfrm>
          <a:prstGeom prst="rect">
            <a:avLst/>
          </a:prstGeom>
          <a:noFill/>
        </p:spPr>
        <p:txBody>
          <a:bodyPr wrap="none" rtlCol="0">
            <a:spAutoFit/>
          </a:bodyPr>
          <a:lstStyle/>
          <a:p>
            <a:r>
              <a:rPr lang="en-US" b="1" dirty="0"/>
              <a:t>aggregating</a:t>
            </a:r>
            <a:endParaRPr lang="hr-BA" b="1" dirty="0"/>
          </a:p>
        </p:txBody>
      </p:sp>
      <p:sp>
        <p:nvSpPr>
          <p:cNvPr id="3" name="TekstniOkvir 2">
            <a:extLst>
              <a:ext uri="{FF2B5EF4-FFF2-40B4-BE49-F238E27FC236}">
                <a16:creationId xmlns:a16="http://schemas.microsoft.com/office/drawing/2014/main" id="{BCDE6F32-F53D-4E28-8728-99279BF1DC1F}"/>
              </a:ext>
            </a:extLst>
          </p:cNvPr>
          <p:cNvSpPr txBox="1"/>
          <p:nvPr/>
        </p:nvSpPr>
        <p:spPr>
          <a:xfrm>
            <a:off x="1619794" y="5812971"/>
            <a:ext cx="2234843" cy="400110"/>
          </a:xfrm>
          <a:prstGeom prst="rect">
            <a:avLst/>
          </a:prstGeom>
          <a:noFill/>
        </p:spPr>
        <p:txBody>
          <a:bodyPr wrap="none" rtlCol="0">
            <a:spAutoFit/>
          </a:bodyPr>
          <a:lstStyle/>
          <a:p>
            <a:r>
              <a:rPr lang="hr-BA" sz="2000" b="1" dirty="0"/>
              <a:t>Out </a:t>
            </a:r>
            <a:r>
              <a:rPr lang="hr-BA" sz="2000" b="1" dirty="0" err="1"/>
              <a:t>of</a:t>
            </a:r>
            <a:r>
              <a:rPr lang="hr-BA" sz="2000" b="1" dirty="0"/>
              <a:t> </a:t>
            </a:r>
            <a:r>
              <a:rPr lang="hr-BA" sz="2000" b="1" dirty="0" err="1"/>
              <a:t>bag</a:t>
            </a:r>
            <a:r>
              <a:rPr lang="hr-BA" sz="2000" b="1" dirty="0"/>
              <a:t> = Data 6</a:t>
            </a:r>
          </a:p>
        </p:txBody>
      </p:sp>
    </p:spTree>
    <p:extLst>
      <p:ext uri="{BB962C8B-B14F-4D97-AF65-F5344CB8AC3E}">
        <p14:creationId xmlns:p14="http://schemas.microsoft.com/office/powerpoint/2010/main" val="327118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053682" y="1855443"/>
            <a:ext cx="10413506" cy="173299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7707536" y="2441490"/>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761041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053682" y="1855443"/>
            <a:ext cx="10036718" cy="30202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7707536" y="2441490"/>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1909113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053682" y="1855443"/>
            <a:ext cx="10036718" cy="30202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2267210" y="114711"/>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312838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588997" y="834498"/>
            <a:ext cx="9353621" cy="37097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2267210" y="114711"/>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3077825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588997" y="834498"/>
            <a:ext cx="9353621" cy="370979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7761161" y="2411061"/>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338304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6248400" y="15240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500983" y="29296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710039" y="144077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026860" y="1779971"/>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973202" y="262520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715436" y="316674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2463566" y="94530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7260435" y="497958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776181" y="3308230"/>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2588997" y="834498"/>
            <a:ext cx="9048821" cy="488272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Oblačić za govor: ovalni 32">
            <a:extLst>
              <a:ext uri="{FF2B5EF4-FFF2-40B4-BE49-F238E27FC236}">
                <a16:creationId xmlns:a16="http://schemas.microsoft.com/office/drawing/2014/main" id="{0C2972BD-C549-8E36-F3FC-B94E3AA6EF8B}"/>
              </a:ext>
            </a:extLst>
          </p:cNvPr>
          <p:cNvSpPr/>
          <p:nvPr/>
        </p:nvSpPr>
        <p:spPr>
          <a:xfrm rot="191335">
            <a:off x="7761161" y="2411061"/>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23218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niOkvir 1">
            <a:extLst>
              <a:ext uri="{FF2B5EF4-FFF2-40B4-BE49-F238E27FC236}">
                <a16:creationId xmlns:a16="http://schemas.microsoft.com/office/drawing/2014/main" id="{97F4C4BF-F8A3-3881-A24C-94EF8A4B717A}"/>
              </a:ext>
            </a:extLst>
          </p:cNvPr>
          <p:cNvSpPr txBox="1"/>
          <p:nvPr/>
        </p:nvSpPr>
        <p:spPr>
          <a:xfrm>
            <a:off x="969818" y="544945"/>
            <a:ext cx="7934036" cy="584775"/>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Step 1: Start with random line</a:t>
            </a:r>
          </a:p>
        </p:txBody>
      </p:sp>
      <p:sp>
        <p:nvSpPr>
          <p:cNvPr id="3" name="TekstniOkvir 2">
            <a:extLst>
              <a:ext uri="{FF2B5EF4-FFF2-40B4-BE49-F238E27FC236}">
                <a16:creationId xmlns:a16="http://schemas.microsoft.com/office/drawing/2014/main" id="{59200EA6-B1AE-E6A0-B0EB-1AB7F104E2B9}"/>
              </a:ext>
            </a:extLst>
          </p:cNvPr>
          <p:cNvSpPr txBox="1"/>
          <p:nvPr/>
        </p:nvSpPr>
        <p:spPr>
          <a:xfrm>
            <a:off x="969818" y="1282120"/>
            <a:ext cx="7934036" cy="584775"/>
          </a:xfrm>
          <a:prstGeom prst="rect">
            <a:avLst/>
          </a:prstGeom>
          <a:noFill/>
        </p:spPr>
        <p:txBody>
          <a:bodyPr wrap="square" rtlCol="0">
            <a:spAutoFit/>
          </a:bodyPr>
          <a:lstStyle/>
          <a:p>
            <a:r>
              <a:rPr lang="en-GB" sz="3200">
                <a:latin typeface="Arial" panose="020B0604020202020204" pitchFamily="34" charset="0"/>
                <a:cs typeface="Arial" panose="020B0604020202020204" pitchFamily="34" charset="0"/>
              </a:rPr>
              <a:t>Step 2: Pick a large number (1000)</a:t>
            </a:r>
            <a:endParaRPr lang="en-GB" sz="3200" dirty="0">
              <a:latin typeface="Arial" panose="020B0604020202020204" pitchFamily="34" charset="0"/>
              <a:cs typeface="Arial" panose="020B0604020202020204" pitchFamily="34" charset="0"/>
            </a:endParaRPr>
          </a:p>
        </p:txBody>
      </p:sp>
      <p:sp>
        <p:nvSpPr>
          <p:cNvPr id="4" name="TekstniOkvir 3">
            <a:extLst>
              <a:ext uri="{FF2B5EF4-FFF2-40B4-BE49-F238E27FC236}">
                <a16:creationId xmlns:a16="http://schemas.microsoft.com/office/drawing/2014/main" id="{47BF9D16-6EC4-D854-CB30-86D34CA07C43}"/>
              </a:ext>
            </a:extLst>
          </p:cNvPr>
          <p:cNvSpPr txBox="1"/>
          <p:nvPr/>
        </p:nvSpPr>
        <p:spPr>
          <a:xfrm>
            <a:off x="969818" y="2019295"/>
            <a:ext cx="7934036" cy="584775"/>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Step 3: Pick a small number (0.01)</a:t>
            </a:r>
          </a:p>
        </p:txBody>
      </p:sp>
      <p:sp>
        <p:nvSpPr>
          <p:cNvPr id="5" name="TekstniOkvir 4">
            <a:extLst>
              <a:ext uri="{FF2B5EF4-FFF2-40B4-BE49-F238E27FC236}">
                <a16:creationId xmlns:a16="http://schemas.microsoft.com/office/drawing/2014/main" id="{72205C9D-7591-BC94-2B3D-C4E845BB9C34}"/>
              </a:ext>
            </a:extLst>
          </p:cNvPr>
          <p:cNvSpPr txBox="1"/>
          <p:nvPr/>
        </p:nvSpPr>
        <p:spPr>
          <a:xfrm>
            <a:off x="969818" y="2705085"/>
            <a:ext cx="7934036" cy="3046988"/>
          </a:xfrm>
          <a:prstGeom prst="rect">
            <a:avLst/>
          </a:prstGeom>
          <a:noFill/>
        </p:spPr>
        <p:txBody>
          <a:bodyPr wrap="square" rtlCol="0">
            <a:spAutoFit/>
          </a:bodyPr>
          <a:lstStyle/>
          <a:p>
            <a:r>
              <a:rPr lang="en-GB" sz="3200" dirty="0">
                <a:latin typeface="Arial" panose="020B0604020202020204" pitchFamily="34" charset="0"/>
                <a:cs typeface="Arial" panose="020B0604020202020204" pitchFamily="34" charset="0"/>
              </a:rPr>
              <a:t>Step 4: repeat 1000 times</a:t>
            </a:r>
          </a:p>
          <a:p>
            <a:pPr lvl="1"/>
            <a:r>
              <a:rPr lang="en-GB" sz="3200" dirty="0">
                <a:latin typeface="Arial" panose="020B0604020202020204" pitchFamily="34" charset="0"/>
                <a:cs typeface="Arial" panose="020B0604020202020204" pitchFamily="34" charset="0"/>
              </a:rPr>
              <a:t>Pick random point</a:t>
            </a:r>
          </a:p>
          <a:p>
            <a:pPr lvl="1"/>
            <a:r>
              <a:rPr lang="en-GB" sz="3200" dirty="0">
                <a:latin typeface="Arial" panose="020B0604020202020204" pitchFamily="34" charset="0"/>
                <a:cs typeface="Arial" panose="020B0604020202020204" pitchFamily="34" charset="0"/>
              </a:rPr>
              <a:t>If point is correctly classified:</a:t>
            </a:r>
          </a:p>
          <a:p>
            <a:pPr lvl="1"/>
            <a:r>
              <a:rPr lang="hr-HR" sz="3200" dirty="0">
                <a:latin typeface="Arial" panose="020B0604020202020204" pitchFamily="34" charset="0"/>
                <a:cs typeface="Arial" panose="020B0604020202020204" pitchFamily="34" charset="0"/>
              </a:rPr>
              <a:t>		</a:t>
            </a:r>
            <a:r>
              <a:rPr lang="en-GB" sz="3200" dirty="0">
                <a:latin typeface="Arial" panose="020B0604020202020204" pitchFamily="34" charset="0"/>
                <a:cs typeface="Arial" panose="020B0604020202020204" pitchFamily="34" charset="0"/>
              </a:rPr>
              <a:t>do nothing</a:t>
            </a:r>
          </a:p>
          <a:p>
            <a:pPr lvl="1"/>
            <a:r>
              <a:rPr lang="en-GB" sz="3200" dirty="0">
                <a:latin typeface="Arial" panose="020B0604020202020204" pitchFamily="34" charset="0"/>
                <a:cs typeface="Arial" panose="020B0604020202020204" pitchFamily="34" charset="0"/>
              </a:rPr>
              <a:t>If point is incorrectly classified</a:t>
            </a:r>
          </a:p>
          <a:p>
            <a:pPr lvl="1"/>
            <a:r>
              <a:rPr lang="hr-HR" sz="3200" dirty="0">
                <a:latin typeface="Arial" panose="020B0604020202020204" pitchFamily="34" charset="0"/>
                <a:cs typeface="Arial" panose="020B0604020202020204" pitchFamily="34" charset="0"/>
              </a:rPr>
              <a:t>		</a:t>
            </a:r>
            <a:r>
              <a:rPr lang="en-GB" sz="3200" dirty="0">
                <a:latin typeface="Arial" panose="020B0604020202020204" pitchFamily="34" charset="0"/>
                <a:cs typeface="Arial" panose="020B0604020202020204" pitchFamily="34" charset="0"/>
              </a:rPr>
              <a:t>move line towards point</a:t>
            </a:r>
          </a:p>
        </p:txBody>
      </p:sp>
    </p:spTree>
    <p:extLst>
      <p:ext uri="{BB962C8B-B14F-4D97-AF65-F5344CB8AC3E}">
        <p14:creationId xmlns:p14="http://schemas.microsoft.com/office/powerpoint/2010/main" val="774453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5743863" y="37109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3828502" y="68133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5143856" y="117000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7362548" y="50436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360483" y="169816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8677902" y="807503"/>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8302058" y="189057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10055431" y="134904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8677902" y="3496189"/>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7363008" y="262696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3450111" y="305308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2588997" y="251867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989586" y="284002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4661532" y="4241956"/>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6425934" y="44129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3468237" y="19610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5490869" y="3886879"/>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2160206" y="1619808"/>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5439465" y="499739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1251860" y="184027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707808DB-283A-590C-226B-5211BFAF7416}"/>
              </a:ext>
            </a:extLst>
          </p:cNvPr>
          <p:cNvCxnSpPr>
            <a:cxnSpLocks/>
          </p:cNvCxnSpPr>
          <p:nvPr/>
        </p:nvCxnSpPr>
        <p:spPr>
          <a:xfrm>
            <a:off x="489456" y="-258040"/>
            <a:ext cx="8626835" cy="674494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Ravni poveznik 30">
            <a:extLst>
              <a:ext uri="{FF2B5EF4-FFF2-40B4-BE49-F238E27FC236}">
                <a16:creationId xmlns:a16="http://schemas.microsoft.com/office/drawing/2014/main" id="{E00644E5-89FF-BDAC-82F1-8D4886B658E2}"/>
              </a:ext>
            </a:extLst>
          </p:cNvPr>
          <p:cNvCxnSpPr>
            <a:cxnSpLocks/>
          </p:cNvCxnSpPr>
          <p:nvPr/>
        </p:nvCxnSpPr>
        <p:spPr>
          <a:xfrm>
            <a:off x="3179188" y="-801075"/>
            <a:ext cx="6249433" cy="685607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Ravni poveznik 36">
            <a:extLst>
              <a:ext uri="{FF2B5EF4-FFF2-40B4-BE49-F238E27FC236}">
                <a16:creationId xmlns:a16="http://schemas.microsoft.com/office/drawing/2014/main" id="{B2C313F9-5D81-C342-C923-D7E5B1D7D445}"/>
              </a:ext>
            </a:extLst>
          </p:cNvPr>
          <p:cNvCxnSpPr>
            <a:cxnSpLocks/>
          </p:cNvCxnSpPr>
          <p:nvPr/>
        </p:nvCxnSpPr>
        <p:spPr>
          <a:xfrm>
            <a:off x="-2977861" y="1949915"/>
            <a:ext cx="9859195" cy="6094958"/>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951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ka 2">
            <a:extLst>
              <a:ext uri="{FF2B5EF4-FFF2-40B4-BE49-F238E27FC236}">
                <a16:creationId xmlns:a16="http://schemas.microsoft.com/office/drawing/2014/main" id="{C3B15D1A-B8C6-41B0-8B13-49E0D1C004AB}"/>
              </a:ext>
            </a:extLst>
          </p:cNvPr>
          <p:cNvPicPr>
            <a:picLocks noChangeAspect="1"/>
          </p:cNvPicPr>
          <p:nvPr/>
        </p:nvPicPr>
        <p:blipFill rotWithShape="1">
          <a:blip r:embed="rId2"/>
          <a:srcRect l="30349" t="34475" r="20639" b="15129"/>
          <a:stretch/>
        </p:blipFill>
        <p:spPr>
          <a:xfrm>
            <a:off x="1554630" y="520995"/>
            <a:ext cx="9769044" cy="5388620"/>
          </a:xfrm>
          <a:prstGeom prst="rect">
            <a:avLst/>
          </a:prstGeom>
        </p:spPr>
      </p:pic>
    </p:spTree>
    <p:extLst>
      <p:ext uri="{BB962C8B-B14F-4D97-AF65-F5344CB8AC3E}">
        <p14:creationId xmlns:p14="http://schemas.microsoft.com/office/powerpoint/2010/main" val="619097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2219417" y="97654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012685" y="124731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4715522" y="21883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5820802" y="133757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248400" y="272988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7762024" y="23407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7639226" y="368201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9141031" y="35636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743863" y="39372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8402704" y="469961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2162462" y="3211497"/>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1778532" y="45616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139228" y="4798383"/>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3187839" y="4145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5875538" y="501736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2722500" y="258599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1664575" y="1977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1287263" y="334688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2766917" y="50299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898655" y="509652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3188E61B-1C34-4126-9C57-198BBAED7B3A}"/>
              </a:ext>
            </a:extLst>
          </p:cNvPr>
          <p:cNvCxnSpPr>
            <a:cxnSpLocks/>
          </p:cNvCxnSpPr>
          <p:nvPr/>
        </p:nvCxnSpPr>
        <p:spPr>
          <a:xfrm>
            <a:off x="-492691" y="3675730"/>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Ravni poveznik 28">
            <a:extLst>
              <a:ext uri="{FF2B5EF4-FFF2-40B4-BE49-F238E27FC236}">
                <a16:creationId xmlns:a16="http://schemas.microsoft.com/office/drawing/2014/main" id="{1C710E70-087F-A7B5-4F10-1B7510ADBE0A}"/>
              </a:ext>
            </a:extLst>
          </p:cNvPr>
          <p:cNvCxnSpPr>
            <a:cxnSpLocks/>
          </p:cNvCxnSpPr>
          <p:nvPr/>
        </p:nvCxnSpPr>
        <p:spPr>
          <a:xfrm>
            <a:off x="-414282" y="3572523"/>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013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slov 1">
            <a:extLst>
              <a:ext uri="{FF2B5EF4-FFF2-40B4-BE49-F238E27FC236}">
                <a16:creationId xmlns:a16="http://schemas.microsoft.com/office/drawing/2014/main" id="{407F9303-CA03-F594-EA80-49C7CDE3E834}"/>
              </a:ext>
            </a:extLst>
          </p:cNvPr>
          <p:cNvSpPr>
            <a:spLocks noGrp="1"/>
          </p:cNvSpPr>
          <p:nvPr>
            <p:ph type="title"/>
          </p:nvPr>
        </p:nvSpPr>
        <p:spPr>
          <a:xfrm>
            <a:off x="456362" y="93819"/>
            <a:ext cx="10515600" cy="1325563"/>
          </a:xfrm>
        </p:spPr>
        <p:txBody>
          <a:bodyPr/>
          <a:lstStyle/>
          <a:p>
            <a:r>
              <a:rPr lang="hr-HR" dirty="0" err="1"/>
              <a:t>Is</a:t>
            </a:r>
            <a:r>
              <a:rPr lang="hr-HR" dirty="0"/>
              <a:t> Random </a:t>
            </a:r>
            <a:r>
              <a:rPr lang="hr-HR" dirty="0" err="1"/>
              <a:t>forest</a:t>
            </a:r>
            <a:r>
              <a:rPr lang="hr-HR" dirty="0"/>
              <a:t> </a:t>
            </a:r>
            <a:r>
              <a:rPr lang="hr-HR" dirty="0" err="1"/>
              <a:t>just</a:t>
            </a:r>
            <a:r>
              <a:rPr lang="hr-HR" dirty="0"/>
              <a:t> </a:t>
            </a:r>
            <a:r>
              <a:rPr lang="hr-HR" dirty="0" err="1"/>
              <a:t>another</a:t>
            </a:r>
            <a:r>
              <a:rPr lang="hr-HR" dirty="0"/>
              <a:t> </a:t>
            </a:r>
            <a:r>
              <a:rPr lang="hr-HR" dirty="0" err="1"/>
              <a:t>algorithm</a:t>
            </a:r>
            <a:r>
              <a:rPr lang="hr-HR" dirty="0"/>
              <a:t> </a:t>
            </a:r>
            <a:r>
              <a:rPr lang="hr-HR" dirty="0" err="1"/>
              <a:t>in</a:t>
            </a:r>
            <a:r>
              <a:rPr lang="hr-HR" dirty="0"/>
              <a:t> </a:t>
            </a:r>
            <a:r>
              <a:rPr lang="hr-HR" dirty="0" err="1"/>
              <a:t>out</a:t>
            </a:r>
            <a:r>
              <a:rPr lang="hr-HR" dirty="0"/>
              <a:t> </a:t>
            </a:r>
            <a:r>
              <a:rPr lang="hr-HR" dirty="0" err="1"/>
              <a:t>tool</a:t>
            </a:r>
            <a:r>
              <a:rPr lang="hr-HR" dirty="0"/>
              <a:t> </a:t>
            </a:r>
            <a:r>
              <a:rPr lang="hr-HR" dirty="0" err="1"/>
              <a:t>box</a:t>
            </a:r>
            <a:r>
              <a:rPr lang="hr-HR" dirty="0"/>
              <a:t>?</a:t>
            </a:r>
            <a:endParaRPr lang="en-GB" dirty="0"/>
          </a:p>
        </p:txBody>
      </p:sp>
      <p:sp>
        <p:nvSpPr>
          <p:cNvPr id="5" name="TekstniOkvir 4">
            <a:extLst>
              <a:ext uri="{FF2B5EF4-FFF2-40B4-BE49-F238E27FC236}">
                <a16:creationId xmlns:a16="http://schemas.microsoft.com/office/drawing/2014/main" id="{2725CAB5-9069-2581-C895-200B867C91FD}"/>
              </a:ext>
            </a:extLst>
          </p:cNvPr>
          <p:cNvSpPr txBox="1"/>
          <p:nvPr/>
        </p:nvSpPr>
        <p:spPr>
          <a:xfrm>
            <a:off x="217714" y="1646890"/>
            <a:ext cx="11756571" cy="1200329"/>
          </a:xfrm>
          <a:prstGeom prst="rect">
            <a:avLst/>
          </a:prstGeom>
          <a:noFill/>
        </p:spPr>
        <p:txBody>
          <a:bodyPr wrap="square" rtlCol="0">
            <a:spAutoFit/>
          </a:bodyPr>
          <a:lstStyle/>
          <a:p>
            <a:r>
              <a:rPr lang="en-GB" b="0" dirty="0" err="1">
                <a:solidFill>
                  <a:srgbClr val="000000"/>
                </a:solidFill>
                <a:effectLst/>
                <a:latin typeface="Courier New" panose="02070309020205020404" pitchFamily="49" charset="0"/>
              </a:rPr>
              <a:t>feature_importances</a:t>
            </a:r>
            <a:r>
              <a:rPr lang="en-GB" b="0" dirty="0">
                <a:solidFill>
                  <a:srgbClr val="000000"/>
                </a:solidFill>
                <a:effectLst/>
                <a:latin typeface="Courier New" panose="02070309020205020404" pitchFamily="49" charset="0"/>
              </a:rPr>
              <a:t> = </a:t>
            </a:r>
            <a:r>
              <a:rPr lang="en-GB" b="0" dirty="0" err="1">
                <a:solidFill>
                  <a:srgbClr val="000000"/>
                </a:solidFill>
                <a:effectLst/>
                <a:latin typeface="Courier New" panose="02070309020205020404" pitchFamily="49" charset="0"/>
              </a:rPr>
              <a:t>pd.DataFrame</a:t>
            </a:r>
            <a:r>
              <a:rPr lang="en-GB" b="0" dirty="0">
                <a:solidFill>
                  <a:srgbClr val="000000"/>
                </a:solidFill>
                <a:effectLst/>
                <a:latin typeface="Courier New" panose="02070309020205020404" pitchFamily="49" charset="0"/>
              </a:rPr>
              <a:t>(</a:t>
            </a:r>
            <a:r>
              <a:rPr lang="en-GB" b="1" dirty="0">
                <a:solidFill>
                  <a:srgbClr val="000000"/>
                </a:solidFill>
                <a:latin typeface="Courier New" panose="02070309020205020404" pitchFamily="49" charset="0"/>
              </a:rPr>
              <a:t>rf</a:t>
            </a:r>
            <a:r>
              <a:rPr lang="hr-HR" b="1" dirty="0">
                <a:solidFill>
                  <a:srgbClr val="000000"/>
                </a:solidFill>
                <a:latin typeface="Courier New" panose="02070309020205020404" pitchFamily="49" charset="0"/>
              </a:rPr>
              <a:t>c</a:t>
            </a:r>
            <a:r>
              <a:rPr lang="en-GB" b="1" dirty="0">
                <a:solidFill>
                  <a:srgbClr val="000000"/>
                </a:solidFill>
                <a:latin typeface="Courier New" panose="02070309020205020404" pitchFamily="49" charset="0"/>
              </a:rPr>
              <a:t>.</a:t>
            </a:r>
            <a:r>
              <a:rPr lang="en-GB" b="1" dirty="0" err="1">
                <a:solidFill>
                  <a:srgbClr val="000000"/>
                </a:solidFill>
                <a:latin typeface="Courier New" panose="02070309020205020404" pitchFamily="49" charset="0"/>
              </a:rPr>
              <a:t>feature_importances</a:t>
            </a:r>
            <a:r>
              <a:rPr lang="en-GB" b="1" dirty="0">
                <a:solidFill>
                  <a:srgbClr val="000000"/>
                </a:solidFill>
                <a:latin typeface="Courier New" panose="02070309020205020404" pitchFamily="49" charset="0"/>
              </a:rPr>
              <a:t>_</a:t>
            </a:r>
            <a:r>
              <a:rPr lang="en-GB" b="0" dirty="0">
                <a:solidFill>
                  <a:srgbClr val="000000"/>
                </a:solidFill>
                <a:effectLst/>
                <a:latin typeface="Courier New" panose="02070309020205020404" pitchFamily="49" charset="0"/>
              </a:rPr>
              <a:t>, index= </a:t>
            </a:r>
            <a:r>
              <a:rPr lang="en-GB" b="0" dirty="0" err="1">
                <a:solidFill>
                  <a:srgbClr val="000000"/>
                </a:solidFill>
                <a:effectLst/>
                <a:latin typeface="Courier New" panose="02070309020205020404" pitchFamily="49" charset="0"/>
              </a:rPr>
              <a:t>X_train.columns</a:t>
            </a:r>
            <a:r>
              <a:rPr lang="en-GB" b="0" dirty="0">
                <a:solidFill>
                  <a:srgbClr val="000000"/>
                </a:solidFill>
                <a:effectLst/>
                <a:latin typeface="Courier New" panose="02070309020205020404" pitchFamily="49" charset="0"/>
              </a:rPr>
              <a:t>, columns=[</a:t>
            </a:r>
            <a:r>
              <a:rPr lang="en-GB" b="0" dirty="0">
                <a:solidFill>
                  <a:srgbClr val="A31515"/>
                </a:solidFill>
                <a:effectLst/>
                <a:latin typeface="Courier New" panose="02070309020205020404" pitchFamily="49" charset="0"/>
              </a:rPr>
              <a:t>'importance'</a:t>
            </a:r>
            <a:r>
              <a:rPr lang="en-GB" b="0" dirty="0">
                <a:solidFill>
                  <a:srgbClr val="000000"/>
                </a:solidFill>
                <a:effectLst/>
                <a:latin typeface="Courier New" panose="02070309020205020404" pitchFamily="49" charset="0"/>
              </a:rPr>
              <a:t>]).</a:t>
            </a:r>
            <a:r>
              <a:rPr lang="en-GB" b="0" dirty="0" err="1">
                <a:solidFill>
                  <a:srgbClr val="000000"/>
                </a:solidFill>
                <a:effectLst/>
                <a:latin typeface="Courier New" panose="02070309020205020404" pitchFamily="49" charset="0"/>
              </a:rPr>
              <a:t>sort_values</a:t>
            </a:r>
            <a:r>
              <a:rPr lang="en-GB" b="0" dirty="0">
                <a:solidFill>
                  <a:srgbClr val="000000"/>
                </a:solidFill>
                <a:effectLst/>
                <a:latin typeface="Courier New" panose="02070309020205020404" pitchFamily="49" charset="0"/>
              </a:rPr>
              <a:t>(</a:t>
            </a:r>
            <a:r>
              <a:rPr lang="en-GB" b="0" dirty="0">
                <a:solidFill>
                  <a:srgbClr val="A31515"/>
                </a:solidFill>
                <a:effectLst/>
                <a:latin typeface="Courier New" panose="02070309020205020404" pitchFamily="49" charset="0"/>
              </a:rPr>
              <a:t>'importance'</a:t>
            </a:r>
            <a:r>
              <a:rPr lang="en-GB" b="0" dirty="0">
                <a:solidFill>
                  <a:srgbClr val="000000"/>
                </a:solidFill>
                <a:effectLst/>
                <a:latin typeface="Courier New" panose="02070309020205020404" pitchFamily="49" charset="0"/>
              </a:rPr>
              <a:t>, ascending = </a:t>
            </a:r>
            <a:r>
              <a:rPr lang="en-GB" b="0" dirty="0">
                <a:solidFill>
                  <a:srgbClr val="0000FF"/>
                </a:solidFill>
                <a:effectLst/>
                <a:latin typeface="Courier New" panose="02070309020205020404" pitchFamily="49" charset="0"/>
              </a:rPr>
              <a:t>False</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endParaRPr lang="en-GB" b="0" dirty="0">
              <a:solidFill>
                <a:srgbClr val="000000"/>
              </a:solidFill>
              <a:effectLst/>
              <a:latin typeface="Courier New" panose="02070309020205020404" pitchFamily="49" charset="0"/>
            </a:endParaRPr>
          </a:p>
        </p:txBody>
      </p:sp>
      <p:pic>
        <p:nvPicPr>
          <p:cNvPr id="7" name="Slika 6">
            <a:extLst>
              <a:ext uri="{FF2B5EF4-FFF2-40B4-BE49-F238E27FC236}">
                <a16:creationId xmlns:a16="http://schemas.microsoft.com/office/drawing/2014/main" id="{8341E619-7E42-6C05-A7DC-1FC2FC455845}"/>
              </a:ext>
            </a:extLst>
          </p:cNvPr>
          <p:cNvPicPr>
            <a:picLocks noChangeAspect="1"/>
          </p:cNvPicPr>
          <p:nvPr/>
        </p:nvPicPr>
        <p:blipFill rotWithShape="1">
          <a:blip r:embed="rId2"/>
          <a:srcRect l="5945" t="51960" r="82805" b="17010"/>
          <a:stretch/>
        </p:blipFill>
        <p:spPr>
          <a:xfrm>
            <a:off x="4181707" y="2414238"/>
            <a:ext cx="2553630" cy="3778544"/>
          </a:xfrm>
          <a:prstGeom prst="rect">
            <a:avLst/>
          </a:prstGeom>
        </p:spPr>
      </p:pic>
    </p:spTree>
    <p:extLst>
      <p:ext uri="{BB962C8B-B14F-4D97-AF65-F5344CB8AC3E}">
        <p14:creationId xmlns:p14="http://schemas.microsoft.com/office/powerpoint/2010/main" val="137184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2219417" y="97654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012685" y="124731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4715522" y="21883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5820802" y="133757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248400" y="272988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7762024" y="23407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7639226" y="368201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9141031" y="35636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743863" y="39372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8402704" y="469961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2162462" y="3211497"/>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1778532" y="45616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139228" y="4798383"/>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3187839" y="4145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5875538" y="501736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2722500" y="258599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1664575" y="1977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1287263" y="334688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2766917" y="50299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898655" y="509652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3188E61B-1C34-4126-9C57-198BBAED7B3A}"/>
              </a:ext>
            </a:extLst>
          </p:cNvPr>
          <p:cNvCxnSpPr>
            <a:cxnSpLocks/>
          </p:cNvCxnSpPr>
          <p:nvPr/>
        </p:nvCxnSpPr>
        <p:spPr>
          <a:xfrm>
            <a:off x="-492691" y="3675730"/>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Ravni poveznik 28">
            <a:extLst>
              <a:ext uri="{FF2B5EF4-FFF2-40B4-BE49-F238E27FC236}">
                <a16:creationId xmlns:a16="http://schemas.microsoft.com/office/drawing/2014/main" id="{1C710E70-087F-A7B5-4F10-1B7510ADBE0A}"/>
              </a:ext>
            </a:extLst>
          </p:cNvPr>
          <p:cNvCxnSpPr>
            <a:cxnSpLocks/>
          </p:cNvCxnSpPr>
          <p:nvPr/>
        </p:nvCxnSpPr>
        <p:spPr>
          <a:xfrm>
            <a:off x="-414282" y="3572523"/>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Oblačić za govor: ovalni 29">
            <a:extLst>
              <a:ext uri="{FF2B5EF4-FFF2-40B4-BE49-F238E27FC236}">
                <a16:creationId xmlns:a16="http://schemas.microsoft.com/office/drawing/2014/main" id="{2EF11104-60DC-3819-C438-F913CB7B8436}"/>
              </a:ext>
            </a:extLst>
          </p:cNvPr>
          <p:cNvSpPr/>
          <p:nvPr/>
        </p:nvSpPr>
        <p:spPr>
          <a:xfrm rot="191335">
            <a:off x="2408101" y="311007"/>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175494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2219417" y="97654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012685" y="124731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4715522" y="21883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5820802" y="133757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248400" y="272988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7762024" y="23407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7639226" y="368201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9141031" y="35636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743863" y="39372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8402704" y="469961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2162462" y="3211497"/>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1778532" y="45616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139228" y="4798383"/>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3187839" y="4145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5875538" y="501736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2722500" y="258599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1664575" y="1977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1287263" y="334688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2766917" y="50299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898655" y="509652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3188E61B-1C34-4126-9C57-198BBAED7B3A}"/>
              </a:ext>
            </a:extLst>
          </p:cNvPr>
          <p:cNvCxnSpPr>
            <a:cxnSpLocks/>
          </p:cNvCxnSpPr>
          <p:nvPr/>
        </p:nvCxnSpPr>
        <p:spPr>
          <a:xfrm>
            <a:off x="-236748" y="3508691"/>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Ravni poveznik 28">
            <a:extLst>
              <a:ext uri="{FF2B5EF4-FFF2-40B4-BE49-F238E27FC236}">
                <a16:creationId xmlns:a16="http://schemas.microsoft.com/office/drawing/2014/main" id="{1C710E70-087F-A7B5-4F10-1B7510ADBE0A}"/>
              </a:ext>
            </a:extLst>
          </p:cNvPr>
          <p:cNvCxnSpPr>
            <a:cxnSpLocks/>
          </p:cNvCxnSpPr>
          <p:nvPr/>
        </p:nvCxnSpPr>
        <p:spPr>
          <a:xfrm>
            <a:off x="-139084" y="3302494"/>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Oblačić za govor: ovalni 30">
            <a:extLst>
              <a:ext uri="{FF2B5EF4-FFF2-40B4-BE49-F238E27FC236}">
                <a16:creationId xmlns:a16="http://schemas.microsoft.com/office/drawing/2014/main" id="{D1F80149-9A6C-DDEE-21A9-E56F2CE521D8}"/>
              </a:ext>
            </a:extLst>
          </p:cNvPr>
          <p:cNvSpPr/>
          <p:nvPr/>
        </p:nvSpPr>
        <p:spPr>
          <a:xfrm rot="191335">
            <a:off x="5935476" y="650472"/>
            <a:ext cx="1833481" cy="69098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dirty="0"/>
              <a:t>On a </a:t>
            </a:r>
            <a:r>
              <a:rPr lang="hr-HR" dirty="0" err="1"/>
              <a:t>wrong</a:t>
            </a:r>
            <a:r>
              <a:rPr lang="hr-HR" dirty="0"/>
              <a:t> side.</a:t>
            </a:r>
            <a:endParaRPr lang="en-GB" dirty="0"/>
          </a:p>
        </p:txBody>
      </p:sp>
    </p:spTree>
    <p:extLst>
      <p:ext uri="{BB962C8B-B14F-4D97-AF65-F5344CB8AC3E}">
        <p14:creationId xmlns:p14="http://schemas.microsoft.com/office/powerpoint/2010/main" val="2278433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a 5">
            <a:extLst>
              <a:ext uri="{FF2B5EF4-FFF2-40B4-BE49-F238E27FC236}">
                <a16:creationId xmlns:a16="http://schemas.microsoft.com/office/drawing/2014/main" id="{235C04F4-6592-4C6D-A444-6B09825A431A}"/>
              </a:ext>
            </a:extLst>
          </p:cNvPr>
          <p:cNvGrpSpPr/>
          <p:nvPr/>
        </p:nvGrpSpPr>
        <p:grpSpPr>
          <a:xfrm>
            <a:off x="976544" y="284085"/>
            <a:ext cx="10085033" cy="5452369"/>
            <a:chOff x="976544" y="284085"/>
            <a:chExt cx="10085033" cy="5452369"/>
          </a:xfrm>
        </p:grpSpPr>
        <p:cxnSp>
          <p:nvCxnSpPr>
            <p:cNvPr id="3" name="Ravni poveznik sa strelicom 2">
              <a:extLst>
                <a:ext uri="{FF2B5EF4-FFF2-40B4-BE49-F238E27FC236}">
                  <a16:creationId xmlns:a16="http://schemas.microsoft.com/office/drawing/2014/main" id="{7A7B6660-0773-43E7-B60E-8DF48A6CE4BB}"/>
                </a:ext>
              </a:extLst>
            </p:cNvPr>
            <p:cNvCxnSpPr/>
            <p:nvPr/>
          </p:nvCxnSpPr>
          <p:spPr>
            <a:xfrm>
              <a:off x="976544" y="5717220"/>
              <a:ext cx="1008503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 name="Ravni poveznik sa strelicom 3">
              <a:extLst>
                <a:ext uri="{FF2B5EF4-FFF2-40B4-BE49-F238E27FC236}">
                  <a16:creationId xmlns:a16="http://schemas.microsoft.com/office/drawing/2014/main" id="{6055CE62-D946-4CE4-B9FC-127B56B62AFF}"/>
                </a:ext>
              </a:extLst>
            </p:cNvPr>
            <p:cNvCxnSpPr>
              <a:cxnSpLocks/>
            </p:cNvCxnSpPr>
            <p:nvPr/>
          </p:nvCxnSpPr>
          <p:spPr>
            <a:xfrm flipV="1">
              <a:off x="976544" y="284085"/>
              <a:ext cx="0" cy="54523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7" name="Elipsa 6">
            <a:extLst>
              <a:ext uri="{FF2B5EF4-FFF2-40B4-BE49-F238E27FC236}">
                <a16:creationId xmlns:a16="http://schemas.microsoft.com/office/drawing/2014/main" id="{360DBB44-5F3C-429F-9494-B1D196799935}"/>
              </a:ext>
            </a:extLst>
          </p:cNvPr>
          <p:cNvSpPr/>
          <p:nvPr/>
        </p:nvSpPr>
        <p:spPr>
          <a:xfrm>
            <a:off x="2219417" y="97654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8" name="Elipsa 7">
            <a:extLst>
              <a:ext uri="{FF2B5EF4-FFF2-40B4-BE49-F238E27FC236}">
                <a16:creationId xmlns:a16="http://schemas.microsoft.com/office/drawing/2014/main" id="{F2590662-9839-4661-9E2E-F95CB2D6B388}"/>
              </a:ext>
            </a:extLst>
          </p:cNvPr>
          <p:cNvSpPr/>
          <p:nvPr/>
        </p:nvSpPr>
        <p:spPr>
          <a:xfrm>
            <a:off x="4012685" y="1247312"/>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9" name="Elipsa 8">
            <a:extLst>
              <a:ext uri="{FF2B5EF4-FFF2-40B4-BE49-F238E27FC236}">
                <a16:creationId xmlns:a16="http://schemas.microsoft.com/office/drawing/2014/main" id="{E037CAF1-C51B-4D16-92CC-23DE19BF37EC}"/>
              </a:ext>
            </a:extLst>
          </p:cNvPr>
          <p:cNvSpPr/>
          <p:nvPr/>
        </p:nvSpPr>
        <p:spPr>
          <a:xfrm>
            <a:off x="4715522" y="21883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0" name="Elipsa 9">
            <a:extLst>
              <a:ext uri="{FF2B5EF4-FFF2-40B4-BE49-F238E27FC236}">
                <a16:creationId xmlns:a16="http://schemas.microsoft.com/office/drawing/2014/main" id="{8A0A4C77-FBB4-400D-BEB8-8D20987D6A78}"/>
              </a:ext>
            </a:extLst>
          </p:cNvPr>
          <p:cNvSpPr/>
          <p:nvPr/>
        </p:nvSpPr>
        <p:spPr>
          <a:xfrm>
            <a:off x="5820802" y="1337570"/>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1" name="Elipsa 10">
            <a:extLst>
              <a:ext uri="{FF2B5EF4-FFF2-40B4-BE49-F238E27FC236}">
                <a16:creationId xmlns:a16="http://schemas.microsoft.com/office/drawing/2014/main" id="{3903E704-AC78-4E35-BA6D-77662D319CAB}"/>
              </a:ext>
            </a:extLst>
          </p:cNvPr>
          <p:cNvSpPr/>
          <p:nvPr/>
        </p:nvSpPr>
        <p:spPr>
          <a:xfrm>
            <a:off x="6248400" y="2729884"/>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2" name="Elipsa 11">
            <a:extLst>
              <a:ext uri="{FF2B5EF4-FFF2-40B4-BE49-F238E27FC236}">
                <a16:creationId xmlns:a16="http://schemas.microsoft.com/office/drawing/2014/main" id="{0E82117D-5931-42A1-BDFC-FD5B7E2350CF}"/>
              </a:ext>
            </a:extLst>
          </p:cNvPr>
          <p:cNvSpPr/>
          <p:nvPr/>
        </p:nvSpPr>
        <p:spPr>
          <a:xfrm>
            <a:off x="7762024" y="2340747"/>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3" name="Elipsa 12">
            <a:extLst>
              <a:ext uri="{FF2B5EF4-FFF2-40B4-BE49-F238E27FC236}">
                <a16:creationId xmlns:a16="http://schemas.microsoft.com/office/drawing/2014/main" id="{4CD838B5-5FF9-4CED-A475-0DD7C414C632}"/>
              </a:ext>
            </a:extLst>
          </p:cNvPr>
          <p:cNvSpPr/>
          <p:nvPr/>
        </p:nvSpPr>
        <p:spPr>
          <a:xfrm>
            <a:off x="7639226" y="3682015"/>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4" name="Elipsa 13">
            <a:extLst>
              <a:ext uri="{FF2B5EF4-FFF2-40B4-BE49-F238E27FC236}">
                <a16:creationId xmlns:a16="http://schemas.microsoft.com/office/drawing/2014/main" id="{69CF1AE9-E619-49F2-85E9-71411A90C4E9}"/>
              </a:ext>
            </a:extLst>
          </p:cNvPr>
          <p:cNvSpPr/>
          <p:nvPr/>
        </p:nvSpPr>
        <p:spPr>
          <a:xfrm>
            <a:off x="9141031" y="35636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5" name="Elipsa 14">
            <a:extLst>
              <a:ext uri="{FF2B5EF4-FFF2-40B4-BE49-F238E27FC236}">
                <a16:creationId xmlns:a16="http://schemas.microsoft.com/office/drawing/2014/main" id="{F3DF46C9-D651-42C5-A3D6-795C43BFCEFD}"/>
              </a:ext>
            </a:extLst>
          </p:cNvPr>
          <p:cNvSpPr/>
          <p:nvPr/>
        </p:nvSpPr>
        <p:spPr>
          <a:xfrm>
            <a:off x="5743863" y="3937246"/>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6" name="Elipsa 15">
            <a:extLst>
              <a:ext uri="{FF2B5EF4-FFF2-40B4-BE49-F238E27FC236}">
                <a16:creationId xmlns:a16="http://schemas.microsoft.com/office/drawing/2014/main" id="{255A8CBB-F231-415D-BB50-15930AEB0CC9}"/>
              </a:ext>
            </a:extLst>
          </p:cNvPr>
          <p:cNvSpPr/>
          <p:nvPr/>
        </p:nvSpPr>
        <p:spPr>
          <a:xfrm>
            <a:off x="8402704" y="4699618"/>
            <a:ext cx="550396" cy="54153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8" name="Elipsa 17">
            <a:extLst>
              <a:ext uri="{FF2B5EF4-FFF2-40B4-BE49-F238E27FC236}">
                <a16:creationId xmlns:a16="http://schemas.microsoft.com/office/drawing/2014/main" id="{D77580FD-538C-48D3-873F-DC6C6C4FA27E}"/>
              </a:ext>
            </a:extLst>
          </p:cNvPr>
          <p:cNvSpPr/>
          <p:nvPr/>
        </p:nvSpPr>
        <p:spPr>
          <a:xfrm>
            <a:off x="2162462" y="3211497"/>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19" name="Elipsa 18">
            <a:extLst>
              <a:ext uri="{FF2B5EF4-FFF2-40B4-BE49-F238E27FC236}">
                <a16:creationId xmlns:a16="http://schemas.microsoft.com/office/drawing/2014/main" id="{37E5A76E-D907-48CB-B60F-9679B0A3C7F6}"/>
              </a:ext>
            </a:extLst>
          </p:cNvPr>
          <p:cNvSpPr/>
          <p:nvPr/>
        </p:nvSpPr>
        <p:spPr>
          <a:xfrm>
            <a:off x="1778532" y="4561641"/>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0" name="Elipsa 19">
            <a:extLst>
              <a:ext uri="{FF2B5EF4-FFF2-40B4-BE49-F238E27FC236}">
                <a16:creationId xmlns:a16="http://schemas.microsoft.com/office/drawing/2014/main" id="{AA18B230-30E3-4822-A87F-D5835A5EFB9B}"/>
              </a:ext>
            </a:extLst>
          </p:cNvPr>
          <p:cNvSpPr/>
          <p:nvPr/>
        </p:nvSpPr>
        <p:spPr>
          <a:xfrm>
            <a:off x="4139228" y="4798383"/>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1" name="Elipsa 20">
            <a:extLst>
              <a:ext uri="{FF2B5EF4-FFF2-40B4-BE49-F238E27FC236}">
                <a16:creationId xmlns:a16="http://schemas.microsoft.com/office/drawing/2014/main" id="{25136A21-06EC-4FDE-AF3E-624AC9DC28D1}"/>
              </a:ext>
            </a:extLst>
          </p:cNvPr>
          <p:cNvSpPr/>
          <p:nvPr/>
        </p:nvSpPr>
        <p:spPr>
          <a:xfrm>
            <a:off x="3187839" y="4145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2" name="Elipsa 21">
            <a:extLst>
              <a:ext uri="{FF2B5EF4-FFF2-40B4-BE49-F238E27FC236}">
                <a16:creationId xmlns:a16="http://schemas.microsoft.com/office/drawing/2014/main" id="{5B1DCE0F-2938-49D0-8C7D-5A9D5561124B}"/>
              </a:ext>
            </a:extLst>
          </p:cNvPr>
          <p:cNvSpPr/>
          <p:nvPr/>
        </p:nvSpPr>
        <p:spPr>
          <a:xfrm>
            <a:off x="5875538" y="501736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3" name="Elipsa 22">
            <a:extLst>
              <a:ext uri="{FF2B5EF4-FFF2-40B4-BE49-F238E27FC236}">
                <a16:creationId xmlns:a16="http://schemas.microsoft.com/office/drawing/2014/main" id="{3105B03C-7B3B-46A9-AA9D-5156AFC87117}"/>
              </a:ext>
            </a:extLst>
          </p:cNvPr>
          <p:cNvSpPr/>
          <p:nvPr/>
        </p:nvSpPr>
        <p:spPr>
          <a:xfrm>
            <a:off x="2722500" y="2585995"/>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dirty="0"/>
          </a:p>
        </p:txBody>
      </p:sp>
      <p:sp>
        <p:nvSpPr>
          <p:cNvPr id="24" name="Elipsa 23">
            <a:extLst>
              <a:ext uri="{FF2B5EF4-FFF2-40B4-BE49-F238E27FC236}">
                <a16:creationId xmlns:a16="http://schemas.microsoft.com/office/drawing/2014/main" id="{1C76ACD1-C793-468D-8C76-AC2AB340E084}"/>
              </a:ext>
            </a:extLst>
          </p:cNvPr>
          <p:cNvSpPr/>
          <p:nvPr/>
        </p:nvSpPr>
        <p:spPr>
          <a:xfrm>
            <a:off x="1664575" y="197713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5" name="Elipsa 24">
            <a:extLst>
              <a:ext uri="{FF2B5EF4-FFF2-40B4-BE49-F238E27FC236}">
                <a16:creationId xmlns:a16="http://schemas.microsoft.com/office/drawing/2014/main" id="{1AC492AB-A4C7-437C-AA61-FB2AF83A9564}"/>
              </a:ext>
            </a:extLst>
          </p:cNvPr>
          <p:cNvSpPr/>
          <p:nvPr/>
        </p:nvSpPr>
        <p:spPr>
          <a:xfrm>
            <a:off x="1287263" y="334688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6" name="Elipsa 25">
            <a:extLst>
              <a:ext uri="{FF2B5EF4-FFF2-40B4-BE49-F238E27FC236}">
                <a16:creationId xmlns:a16="http://schemas.microsoft.com/office/drawing/2014/main" id="{65AE3BE7-A102-430D-AB82-E8D7D4AA0EFE}"/>
              </a:ext>
            </a:extLst>
          </p:cNvPr>
          <p:cNvSpPr/>
          <p:nvPr/>
        </p:nvSpPr>
        <p:spPr>
          <a:xfrm>
            <a:off x="2766917" y="5029944"/>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27" name="Elipsa 26">
            <a:extLst>
              <a:ext uri="{FF2B5EF4-FFF2-40B4-BE49-F238E27FC236}">
                <a16:creationId xmlns:a16="http://schemas.microsoft.com/office/drawing/2014/main" id="{47BF273E-24B0-4601-9F54-66E543A74B64}"/>
              </a:ext>
            </a:extLst>
          </p:cNvPr>
          <p:cNvSpPr/>
          <p:nvPr/>
        </p:nvSpPr>
        <p:spPr>
          <a:xfrm>
            <a:off x="4898655" y="5096522"/>
            <a:ext cx="550396" cy="541537"/>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
        <p:nvSpPr>
          <p:cNvPr id="35" name="TekstniOkvir 34">
            <a:extLst>
              <a:ext uri="{FF2B5EF4-FFF2-40B4-BE49-F238E27FC236}">
                <a16:creationId xmlns:a16="http://schemas.microsoft.com/office/drawing/2014/main" id="{6DD8BC1F-DABE-45E7-B529-4DE12DCE15C9}"/>
              </a:ext>
            </a:extLst>
          </p:cNvPr>
          <p:cNvSpPr txBox="1"/>
          <p:nvPr/>
        </p:nvSpPr>
        <p:spPr>
          <a:xfrm>
            <a:off x="10715792" y="5909855"/>
            <a:ext cx="481222" cy="461665"/>
          </a:xfrm>
          <a:prstGeom prst="rect">
            <a:avLst/>
          </a:prstGeom>
          <a:noFill/>
        </p:spPr>
        <p:txBody>
          <a:bodyPr wrap="none" rtlCol="0">
            <a:spAutoFit/>
          </a:bodyPr>
          <a:lstStyle/>
          <a:p>
            <a:r>
              <a:rPr lang="hr-HR" sz="2400" dirty="0"/>
              <a:t>F1</a:t>
            </a:r>
            <a:endParaRPr lang="hr-HR" dirty="0"/>
          </a:p>
        </p:txBody>
      </p:sp>
      <p:sp>
        <p:nvSpPr>
          <p:cNvPr id="36" name="TekstniOkvir 35">
            <a:extLst>
              <a:ext uri="{FF2B5EF4-FFF2-40B4-BE49-F238E27FC236}">
                <a16:creationId xmlns:a16="http://schemas.microsoft.com/office/drawing/2014/main" id="{F38F02F4-3AED-457C-83BC-5C23BAFD0F88}"/>
              </a:ext>
            </a:extLst>
          </p:cNvPr>
          <p:cNvSpPr txBox="1"/>
          <p:nvPr/>
        </p:nvSpPr>
        <p:spPr>
          <a:xfrm>
            <a:off x="462084" y="453687"/>
            <a:ext cx="481222" cy="461665"/>
          </a:xfrm>
          <a:prstGeom prst="rect">
            <a:avLst/>
          </a:prstGeom>
          <a:noFill/>
        </p:spPr>
        <p:txBody>
          <a:bodyPr wrap="none" rtlCol="0">
            <a:spAutoFit/>
          </a:bodyPr>
          <a:lstStyle/>
          <a:p>
            <a:r>
              <a:rPr lang="hr-HR" sz="2400" dirty="0"/>
              <a:t>F2</a:t>
            </a:r>
          </a:p>
        </p:txBody>
      </p:sp>
      <p:cxnSp>
        <p:nvCxnSpPr>
          <p:cNvPr id="5" name="Ravni poveznik 4">
            <a:extLst>
              <a:ext uri="{FF2B5EF4-FFF2-40B4-BE49-F238E27FC236}">
                <a16:creationId xmlns:a16="http://schemas.microsoft.com/office/drawing/2014/main" id="{3188E61B-1C34-4126-9C57-198BBAED7B3A}"/>
              </a:ext>
            </a:extLst>
          </p:cNvPr>
          <p:cNvCxnSpPr>
            <a:cxnSpLocks/>
          </p:cNvCxnSpPr>
          <p:nvPr/>
        </p:nvCxnSpPr>
        <p:spPr>
          <a:xfrm>
            <a:off x="130215" y="3013913"/>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9" name="Ravni poveznik 28">
            <a:extLst>
              <a:ext uri="{FF2B5EF4-FFF2-40B4-BE49-F238E27FC236}">
                <a16:creationId xmlns:a16="http://schemas.microsoft.com/office/drawing/2014/main" id="{1C710E70-087F-A7B5-4F10-1B7510ADBE0A}"/>
              </a:ext>
            </a:extLst>
          </p:cNvPr>
          <p:cNvCxnSpPr>
            <a:cxnSpLocks/>
          </p:cNvCxnSpPr>
          <p:nvPr/>
        </p:nvCxnSpPr>
        <p:spPr>
          <a:xfrm>
            <a:off x="333420" y="2799954"/>
            <a:ext cx="6662682" cy="482945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825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9DB9533A-163F-4FFA-A276-B3429E7DA7A5}"/>
              </a:ext>
            </a:extLst>
          </p:cNvPr>
          <p:cNvPicPr>
            <a:picLocks noChangeAspect="1"/>
          </p:cNvPicPr>
          <p:nvPr/>
        </p:nvPicPr>
        <p:blipFill rotWithShape="1">
          <a:blip r:embed="rId2"/>
          <a:srcRect l="54942" t="43320" r="21860" b="16412"/>
          <a:stretch/>
        </p:blipFill>
        <p:spPr>
          <a:xfrm>
            <a:off x="3440570" y="1300674"/>
            <a:ext cx="4327452" cy="4029740"/>
          </a:xfrm>
          <a:prstGeom prst="rect">
            <a:avLst/>
          </a:prstGeom>
        </p:spPr>
      </p:pic>
      <p:sp>
        <p:nvSpPr>
          <p:cNvPr id="6" name="TekstniOkvir 5">
            <a:extLst>
              <a:ext uri="{FF2B5EF4-FFF2-40B4-BE49-F238E27FC236}">
                <a16:creationId xmlns:a16="http://schemas.microsoft.com/office/drawing/2014/main" id="{6643E30C-0636-4B01-81EF-EBDBCBF39D13}"/>
              </a:ext>
            </a:extLst>
          </p:cNvPr>
          <p:cNvSpPr txBox="1"/>
          <p:nvPr/>
        </p:nvSpPr>
        <p:spPr>
          <a:xfrm>
            <a:off x="3700106" y="918860"/>
            <a:ext cx="3124441" cy="584775"/>
          </a:xfrm>
          <a:prstGeom prst="rect">
            <a:avLst/>
          </a:prstGeom>
          <a:noFill/>
        </p:spPr>
        <p:txBody>
          <a:bodyPr wrap="square" rtlCol="0">
            <a:spAutoFit/>
          </a:bodyPr>
          <a:lstStyle/>
          <a:p>
            <a:r>
              <a:rPr lang="hr-HR" sz="3200" dirty="0" err="1"/>
              <a:t>Support</a:t>
            </a:r>
            <a:r>
              <a:rPr lang="hr-HR" sz="3200" dirty="0"/>
              <a:t> </a:t>
            </a:r>
            <a:r>
              <a:rPr lang="hr-HR" sz="3200" dirty="0" err="1"/>
              <a:t>vectors</a:t>
            </a:r>
            <a:endParaRPr lang="hr-HR" sz="3200" dirty="0"/>
          </a:p>
        </p:txBody>
      </p:sp>
      <p:sp>
        <p:nvSpPr>
          <p:cNvPr id="7" name="TekstniOkvir 6">
            <a:extLst>
              <a:ext uri="{FF2B5EF4-FFF2-40B4-BE49-F238E27FC236}">
                <a16:creationId xmlns:a16="http://schemas.microsoft.com/office/drawing/2014/main" id="{09E97BC5-C7D3-417E-970B-05D902655068}"/>
              </a:ext>
            </a:extLst>
          </p:cNvPr>
          <p:cNvSpPr txBox="1"/>
          <p:nvPr/>
        </p:nvSpPr>
        <p:spPr>
          <a:xfrm>
            <a:off x="5262326" y="5127453"/>
            <a:ext cx="3124441" cy="584775"/>
          </a:xfrm>
          <a:prstGeom prst="rect">
            <a:avLst/>
          </a:prstGeom>
          <a:noFill/>
        </p:spPr>
        <p:txBody>
          <a:bodyPr wrap="square" rtlCol="0">
            <a:spAutoFit/>
          </a:bodyPr>
          <a:lstStyle/>
          <a:p>
            <a:r>
              <a:rPr lang="hr-HR" sz="3200" dirty="0" err="1"/>
              <a:t>Maximum</a:t>
            </a:r>
            <a:r>
              <a:rPr lang="hr-HR" sz="3200" dirty="0"/>
              <a:t> </a:t>
            </a:r>
            <a:r>
              <a:rPr lang="hr-HR" sz="3200" dirty="0" err="1"/>
              <a:t>margin</a:t>
            </a:r>
            <a:endParaRPr lang="hr-HR" sz="3200" dirty="0"/>
          </a:p>
        </p:txBody>
      </p:sp>
    </p:spTree>
    <p:extLst>
      <p:ext uri="{BB962C8B-B14F-4D97-AF65-F5344CB8AC3E}">
        <p14:creationId xmlns:p14="http://schemas.microsoft.com/office/powerpoint/2010/main" val="4184233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939A8371-49D9-4373-8D95-18E3BCCF8BAC}"/>
              </a:ext>
            </a:extLst>
          </p:cNvPr>
          <p:cNvCxnSpPr>
            <a:cxnSpLocks/>
          </p:cNvCxnSpPr>
          <p:nvPr/>
        </p:nvCxnSpPr>
        <p:spPr>
          <a:xfrm>
            <a:off x="3114596" y="54219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Elipsa 4">
            <a:extLst>
              <a:ext uri="{FF2B5EF4-FFF2-40B4-BE49-F238E27FC236}">
                <a16:creationId xmlns:a16="http://schemas.microsoft.com/office/drawing/2014/main" id="{723BAA97-68D6-468D-9BB2-03CB85EF797C}"/>
              </a:ext>
            </a:extLst>
          </p:cNvPr>
          <p:cNvSpPr/>
          <p:nvPr/>
        </p:nvSpPr>
        <p:spPr>
          <a:xfrm>
            <a:off x="4279694" y="532606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6" name="Elipsa 5">
            <a:extLst>
              <a:ext uri="{FF2B5EF4-FFF2-40B4-BE49-F238E27FC236}">
                <a16:creationId xmlns:a16="http://schemas.microsoft.com/office/drawing/2014/main" id="{23C60972-B551-439E-9282-9AD774B2CBAC}"/>
              </a:ext>
            </a:extLst>
          </p:cNvPr>
          <p:cNvSpPr/>
          <p:nvPr/>
        </p:nvSpPr>
        <p:spPr>
          <a:xfrm>
            <a:off x="4811222" y="53295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7" name="Elipsa 6">
            <a:extLst>
              <a:ext uri="{FF2B5EF4-FFF2-40B4-BE49-F238E27FC236}">
                <a16:creationId xmlns:a16="http://schemas.microsoft.com/office/drawing/2014/main" id="{36A0EDB5-6E01-4FE2-9DDC-064F0C5EC48E}"/>
              </a:ext>
            </a:extLst>
          </p:cNvPr>
          <p:cNvSpPr/>
          <p:nvPr/>
        </p:nvSpPr>
        <p:spPr>
          <a:xfrm>
            <a:off x="5141739" y="5326061"/>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8" name="Elipsa 7">
            <a:extLst>
              <a:ext uri="{FF2B5EF4-FFF2-40B4-BE49-F238E27FC236}">
                <a16:creationId xmlns:a16="http://schemas.microsoft.com/office/drawing/2014/main" id="{59AC17D8-3595-4488-9B6D-9063FD1E44A2}"/>
              </a:ext>
            </a:extLst>
          </p:cNvPr>
          <p:cNvSpPr/>
          <p:nvPr/>
        </p:nvSpPr>
        <p:spPr>
          <a:xfrm>
            <a:off x="5537677" y="5326061"/>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9" name="Elipsa 8">
            <a:extLst>
              <a:ext uri="{FF2B5EF4-FFF2-40B4-BE49-F238E27FC236}">
                <a16:creationId xmlns:a16="http://schemas.microsoft.com/office/drawing/2014/main" id="{E72F5536-14B6-4A0D-902C-20F327999045}"/>
              </a:ext>
            </a:extLst>
          </p:cNvPr>
          <p:cNvSpPr/>
          <p:nvPr/>
        </p:nvSpPr>
        <p:spPr>
          <a:xfrm>
            <a:off x="5946262" y="53320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C88D8C58-A588-454F-8D9F-23C9BEE3AA6C}"/>
              </a:ext>
            </a:extLst>
          </p:cNvPr>
          <p:cNvSpPr/>
          <p:nvPr/>
        </p:nvSpPr>
        <p:spPr>
          <a:xfrm>
            <a:off x="6342200" y="53286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573678CA-3A59-40AB-A931-BAE9CAD54040}"/>
              </a:ext>
            </a:extLst>
          </p:cNvPr>
          <p:cNvSpPr/>
          <p:nvPr/>
        </p:nvSpPr>
        <p:spPr>
          <a:xfrm>
            <a:off x="6694029" y="532175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D21750CF-044F-46D0-8B60-1C6584B9C4CF}"/>
              </a:ext>
            </a:extLst>
          </p:cNvPr>
          <p:cNvSpPr/>
          <p:nvPr/>
        </p:nvSpPr>
        <p:spPr>
          <a:xfrm>
            <a:off x="3924871" y="53320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3" name="TekstniOkvir 12">
            <a:extLst>
              <a:ext uri="{FF2B5EF4-FFF2-40B4-BE49-F238E27FC236}">
                <a16:creationId xmlns:a16="http://schemas.microsoft.com/office/drawing/2014/main" id="{0FB19D1E-60C6-458A-9041-ADC777998F87}"/>
              </a:ext>
            </a:extLst>
          </p:cNvPr>
          <p:cNvSpPr txBox="1"/>
          <p:nvPr/>
        </p:nvSpPr>
        <p:spPr>
          <a:xfrm>
            <a:off x="738100" y="1378621"/>
            <a:ext cx="10594439" cy="523220"/>
          </a:xfrm>
          <a:prstGeom prst="rect">
            <a:avLst/>
          </a:prstGeom>
          <a:noFill/>
        </p:spPr>
        <p:txBody>
          <a:bodyPr wrap="none" rtlCol="0">
            <a:spAutoFit/>
          </a:bodyPr>
          <a:lstStyle/>
          <a:p>
            <a:r>
              <a:rPr lang="en-US" sz="2800" dirty="0"/>
              <a:t>What if we can’t find a linear direction that would separate the classes?</a:t>
            </a:r>
            <a:endParaRPr lang="hr-BA" sz="2800" dirty="0"/>
          </a:p>
        </p:txBody>
      </p:sp>
      <p:pic>
        <p:nvPicPr>
          <p:cNvPr id="3" name="Slika 2">
            <a:extLst>
              <a:ext uri="{FF2B5EF4-FFF2-40B4-BE49-F238E27FC236}">
                <a16:creationId xmlns:a16="http://schemas.microsoft.com/office/drawing/2014/main" id="{83B03467-1E98-4A64-9FDE-EFB03E7D60EA}"/>
              </a:ext>
            </a:extLst>
          </p:cNvPr>
          <p:cNvPicPr>
            <a:picLocks noChangeAspect="1"/>
          </p:cNvPicPr>
          <p:nvPr/>
        </p:nvPicPr>
        <p:blipFill rotWithShape="1">
          <a:blip r:embed="rId2"/>
          <a:srcRect l="43822" t="55711" r="23445" b="28092"/>
          <a:stretch/>
        </p:blipFill>
        <p:spPr>
          <a:xfrm>
            <a:off x="1927693" y="2586739"/>
            <a:ext cx="8336613" cy="2212951"/>
          </a:xfrm>
          <a:prstGeom prst="rect">
            <a:avLst/>
          </a:prstGeom>
        </p:spPr>
      </p:pic>
      <p:sp>
        <p:nvSpPr>
          <p:cNvPr id="14" name="Pravokutnik 13">
            <a:extLst>
              <a:ext uri="{FF2B5EF4-FFF2-40B4-BE49-F238E27FC236}">
                <a16:creationId xmlns:a16="http://schemas.microsoft.com/office/drawing/2014/main" id="{8921EC69-F038-45D9-9B6B-C4178B0A7F2C}"/>
              </a:ext>
            </a:extLst>
          </p:cNvPr>
          <p:cNvSpPr/>
          <p:nvPr/>
        </p:nvSpPr>
        <p:spPr>
          <a:xfrm>
            <a:off x="5626735" y="2408663"/>
            <a:ext cx="595645" cy="23910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1266620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3114596" y="54219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3031469" y="19424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3031469" y="51567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3423716" y="422888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4265518" y="512634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3605501" y="324873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87401" y="345671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3114596" y="10755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4835904" y="3766178"/>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4176459" y="259220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4926325" y="511824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5192793" y="24668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6289363" y="409274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5869369" y="483717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963771" y="297074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4354576" y="306430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5882377" y="412843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5590601" y="33393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573304" y="459821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5059206" y="45058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4087401" y="4321218"/>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5958427" y="295893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Tree>
    <p:extLst>
      <p:ext uri="{BB962C8B-B14F-4D97-AF65-F5344CB8AC3E}">
        <p14:creationId xmlns:p14="http://schemas.microsoft.com/office/powerpoint/2010/main" val="3389833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939A8371-49D9-4373-8D95-18E3BCCF8BAC}"/>
              </a:ext>
            </a:extLst>
          </p:cNvPr>
          <p:cNvCxnSpPr>
            <a:cxnSpLocks/>
          </p:cNvCxnSpPr>
          <p:nvPr/>
        </p:nvCxnSpPr>
        <p:spPr>
          <a:xfrm>
            <a:off x="3114596" y="54219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Elipsa 4">
            <a:extLst>
              <a:ext uri="{FF2B5EF4-FFF2-40B4-BE49-F238E27FC236}">
                <a16:creationId xmlns:a16="http://schemas.microsoft.com/office/drawing/2014/main" id="{723BAA97-68D6-468D-9BB2-03CB85EF797C}"/>
              </a:ext>
            </a:extLst>
          </p:cNvPr>
          <p:cNvSpPr/>
          <p:nvPr/>
        </p:nvSpPr>
        <p:spPr>
          <a:xfrm>
            <a:off x="4279694" y="532606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6" name="Elipsa 5">
            <a:extLst>
              <a:ext uri="{FF2B5EF4-FFF2-40B4-BE49-F238E27FC236}">
                <a16:creationId xmlns:a16="http://schemas.microsoft.com/office/drawing/2014/main" id="{23C60972-B551-439E-9282-9AD774B2CBAC}"/>
              </a:ext>
            </a:extLst>
          </p:cNvPr>
          <p:cNvSpPr/>
          <p:nvPr/>
        </p:nvSpPr>
        <p:spPr>
          <a:xfrm>
            <a:off x="4811222" y="53295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7" name="Elipsa 6">
            <a:extLst>
              <a:ext uri="{FF2B5EF4-FFF2-40B4-BE49-F238E27FC236}">
                <a16:creationId xmlns:a16="http://schemas.microsoft.com/office/drawing/2014/main" id="{36A0EDB5-6E01-4FE2-9DDC-064F0C5EC48E}"/>
              </a:ext>
            </a:extLst>
          </p:cNvPr>
          <p:cNvSpPr/>
          <p:nvPr/>
        </p:nvSpPr>
        <p:spPr>
          <a:xfrm>
            <a:off x="5141739" y="5326061"/>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8" name="Elipsa 7">
            <a:extLst>
              <a:ext uri="{FF2B5EF4-FFF2-40B4-BE49-F238E27FC236}">
                <a16:creationId xmlns:a16="http://schemas.microsoft.com/office/drawing/2014/main" id="{59AC17D8-3595-4488-9B6D-9063FD1E44A2}"/>
              </a:ext>
            </a:extLst>
          </p:cNvPr>
          <p:cNvSpPr/>
          <p:nvPr/>
        </p:nvSpPr>
        <p:spPr>
          <a:xfrm>
            <a:off x="5537677" y="5326061"/>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9" name="Elipsa 8">
            <a:extLst>
              <a:ext uri="{FF2B5EF4-FFF2-40B4-BE49-F238E27FC236}">
                <a16:creationId xmlns:a16="http://schemas.microsoft.com/office/drawing/2014/main" id="{E72F5536-14B6-4A0D-902C-20F327999045}"/>
              </a:ext>
            </a:extLst>
          </p:cNvPr>
          <p:cNvSpPr/>
          <p:nvPr/>
        </p:nvSpPr>
        <p:spPr>
          <a:xfrm>
            <a:off x="5946262" y="53320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C88D8C58-A588-454F-8D9F-23C9BEE3AA6C}"/>
              </a:ext>
            </a:extLst>
          </p:cNvPr>
          <p:cNvSpPr/>
          <p:nvPr/>
        </p:nvSpPr>
        <p:spPr>
          <a:xfrm>
            <a:off x="6342200" y="53286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573678CA-3A59-40AB-A931-BAE9CAD54040}"/>
              </a:ext>
            </a:extLst>
          </p:cNvPr>
          <p:cNvSpPr/>
          <p:nvPr/>
        </p:nvSpPr>
        <p:spPr>
          <a:xfrm>
            <a:off x="6694029" y="532175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D21750CF-044F-46D0-8B60-1C6584B9C4CF}"/>
              </a:ext>
            </a:extLst>
          </p:cNvPr>
          <p:cNvSpPr/>
          <p:nvPr/>
        </p:nvSpPr>
        <p:spPr>
          <a:xfrm>
            <a:off x="3924871" y="533207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1B557A9D-AEDC-4B2B-9782-49D8C1B33336}"/>
              </a:ext>
            </a:extLst>
          </p:cNvPr>
          <p:cNvGraphicFramePr>
            <a:graphicFrameLocks noGrp="1"/>
          </p:cNvGraphicFramePr>
          <p:nvPr>
            <p:extLst>
              <p:ext uri="{D42A27DB-BD31-4B8C-83A1-F6EECF244321}">
                <p14:modId xmlns:p14="http://schemas.microsoft.com/office/powerpoint/2010/main" val="2440041557"/>
              </p:ext>
            </p:extLst>
          </p:nvPr>
        </p:nvGraphicFramePr>
        <p:xfrm>
          <a:off x="9360263" y="1923711"/>
          <a:ext cx="1272903" cy="3347001"/>
        </p:xfrm>
        <a:graphic>
          <a:graphicData uri="http://schemas.openxmlformats.org/drawingml/2006/table">
            <a:tbl>
              <a:tblPr firstRow="1" bandRow="1">
                <a:tableStyleId>{5C22544A-7EE6-4342-B048-85BDC9FD1C3A}</a:tableStyleId>
              </a:tblPr>
              <a:tblGrid>
                <a:gridCol w="1272903">
                  <a:extLst>
                    <a:ext uri="{9D8B030D-6E8A-4147-A177-3AD203B41FA5}">
                      <a16:colId xmlns:a16="http://schemas.microsoft.com/office/drawing/2014/main" val="1620759801"/>
                    </a:ext>
                  </a:extLst>
                </a:gridCol>
              </a:tblGrid>
              <a:tr h="371889">
                <a:tc>
                  <a:txBody>
                    <a:bodyPr/>
                    <a:lstStyle/>
                    <a:p>
                      <a:pPr algn="ctr"/>
                      <a:r>
                        <a:rPr lang="hr-BA" dirty="0"/>
                        <a:t>X</a:t>
                      </a:r>
                    </a:p>
                  </a:txBody>
                  <a:tcPr/>
                </a:tc>
                <a:extLst>
                  <a:ext uri="{0D108BD9-81ED-4DB2-BD59-A6C34878D82A}">
                    <a16:rowId xmlns:a16="http://schemas.microsoft.com/office/drawing/2014/main" val="637528378"/>
                  </a:ext>
                </a:extLst>
              </a:tr>
              <a:tr h="371889">
                <a:tc>
                  <a:txBody>
                    <a:bodyPr/>
                    <a:lstStyle/>
                    <a:p>
                      <a:r>
                        <a:rPr lang="hr-BA" dirty="0"/>
                        <a:t>-3</a:t>
                      </a:r>
                    </a:p>
                  </a:txBody>
                  <a:tcPr/>
                </a:tc>
                <a:extLst>
                  <a:ext uri="{0D108BD9-81ED-4DB2-BD59-A6C34878D82A}">
                    <a16:rowId xmlns:a16="http://schemas.microsoft.com/office/drawing/2014/main" val="1994642706"/>
                  </a:ext>
                </a:extLst>
              </a:tr>
              <a:tr h="371889">
                <a:tc>
                  <a:txBody>
                    <a:bodyPr/>
                    <a:lstStyle/>
                    <a:p>
                      <a:r>
                        <a:rPr lang="hr-BA" dirty="0"/>
                        <a:t>-2</a:t>
                      </a:r>
                    </a:p>
                  </a:txBody>
                  <a:tcPr/>
                </a:tc>
                <a:extLst>
                  <a:ext uri="{0D108BD9-81ED-4DB2-BD59-A6C34878D82A}">
                    <a16:rowId xmlns:a16="http://schemas.microsoft.com/office/drawing/2014/main" val="692234998"/>
                  </a:ext>
                </a:extLst>
              </a:tr>
              <a:tr h="371889">
                <a:tc>
                  <a:txBody>
                    <a:bodyPr/>
                    <a:lstStyle/>
                    <a:p>
                      <a:r>
                        <a:rPr lang="hr-BA" dirty="0"/>
                        <a:t>0</a:t>
                      </a:r>
                    </a:p>
                  </a:txBody>
                  <a:tcPr/>
                </a:tc>
                <a:extLst>
                  <a:ext uri="{0D108BD9-81ED-4DB2-BD59-A6C34878D82A}">
                    <a16:rowId xmlns:a16="http://schemas.microsoft.com/office/drawing/2014/main" val="1973242522"/>
                  </a:ext>
                </a:extLst>
              </a:tr>
              <a:tr h="371889">
                <a:tc>
                  <a:txBody>
                    <a:bodyPr/>
                    <a:lstStyle/>
                    <a:p>
                      <a:r>
                        <a:rPr lang="hr-BA" dirty="0"/>
                        <a:t>2</a:t>
                      </a:r>
                    </a:p>
                  </a:txBody>
                  <a:tcPr/>
                </a:tc>
                <a:extLst>
                  <a:ext uri="{0D108BD9-81ED-4DB2-BD59-A6C34878D82A}">
                    <a16:rowId xmlns:a16="http://schemas.microsoft.com/office/drawing/2014/main" val="3898240377"/>
                  </a:ext>
                </a:extLst>
              </a:tr>
              <a:tr h="371889">
                <a:tc>
                  <a:txBody>
                    <a:bodyPr/>
                    <a:lstStyle/>
                    <a:p>
                      <a:r>
                        <a:rPr lang="hr-BA" dirty="0"/>
                        <a:t>3</a:t>
                      </a:r>
                    </a:p>
                  </a:txBody>
                  <a:tcPr/>
                </a:tc>
                <a:extLst>
                  <a:ext uri="{0D108BD9-81ED-4DB2-BD59-A6C34878D82A}">
                    <a16:rowId xmlns:a16="http://schemas.microsoft.com/office/drawing/2014/main" val="2835747696"/>
                  </a:ext>
                </a:extLst>
              </a:tr>
              <a:tr h="371889">
                <a:tc>
                  <a:txBody>
                    <a:bodyPr/>
                    <a:lstStyle/>
                    <a:p>
                      <a:r>
                        <a:rPr lang="hr-BA" dirty="0"/>
                        <a:t>5</a:t>
                      </a:r>
                    </a:p>
                  </a:txBody>
                  <a:tcPr/>
                </a:tc>
                <a:extLst>
                  <a:ext uri="{0D108BD9-81ED-4DB2-BD59-A6C34878D82A}">
                    <a16:rowId xmlns:a16="http://schemas.microsoft.com/office/drawing/2014/main" val="907135912"/>
                  </a:ext>
                </a:extLst>
              </a:tr>
              <a:tr h="371889">
                <a:tc>
                  <a:txBody>
                    <a:bodyPr/>
                    <a:lstStyle/>
                    <a:p>
                      <a:r>
                        <a:rPr lang="hr-BA" dirty="0"/>
                        <a:t>8</a:t>
                      </a:r>
                    </a:p>
                  </a:txBody>
                  <a:tcPr/>
                </a:tc>
                <a:extLst>
                  <a:ext uri="{0D108BD9-81ED-4DB2-BD59-A6C34878D82A}">
                    <a16:rowId xmlns:a16="http://schemas.microsoft.com/office/drawing/2014/main" val="4187989685"/>
                  </a:ext>
                </a:extLst>
              </a:tr>
              <a:tr h="371889">
                <a:tc>
                  <a:txBody>
                    <a:bodyPr/>
                    <a:lstStyle/>
                    <a:p>
                      <a:r>
                        <a:rPr lang="hr-BA" dirty="0"/>
                        <a:t>10</a:t>
                      </a:r>
                    </a:p>
                  </a:txBody>
                  <a:tcPr/>
                </a:tc>
                <a:extLst>
                  <a:ext uri="{0D108BD9-81ED-4DB2-BD59-A6C34878D82A}">
                    <a16:rowId xmlns:a16="http://schemas.microsoft.com/office/drawing/2014/main" val="1686913630"/>
                  </a:ext>
                </a:extLst>
              </a:tr>
            </a:tbl>
          </a:graphicData>
        </a:graphic>
      </p:graphicFrame>
    </p:spTree>
    <p:extLst>
      <p:ext uri="{BB962C8B-B14F-4D97-AF65-F5344CB8AC3E}">
        <p14:creationId xmlns:p14="http://schemas.microsoft.com/office/powerpoint/2010/main" val="37625705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939A8371-49D9-4373-8D95-18E3BCCF8BAC}"/>
              </a:ext>
            </a:extLst>
          </p:cNvPr>
          <p:cNvCxnSpPr>
            <a:cxnSpLocks/>
          </p:cNvCxnSpPr>
          <p:nvPr/>
        </p:nvCxnSpPr>
        <p:spPr>
          <a:xfrm>
            <a:off x="1172369" y="54219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Elipsa 4">
            <a:extLst>
              <a:ext uri="{FF2B5EF4-FFF2-40B4-BE49-F238E27FC236}">
                <a16:creationId xmlns:a16="http://schemas.microsoft.com/office/drawing/2014/main" id="{723BAA97-68D6-468D-9BB2-03CB85EF797C}"/>
              </a:ext>
            </a:extLst>
          </p:cNvPr>
          <p:cNvSpPr/>
          <p:nvPr/>
        </p:nvSpPr>
        <p:spPr>
          <a:xfrm>
            <a:off x="2054424" y="403344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6" name="Elipsa 5">
            <a:extLst>
              <a:ext uri="{FF2B5EF4-FFF2-40B4-BE49-F238E27FC236}">
                <a16:creationId xmlns:a16="http://schemas.microsoft.com/office/drawing/2014/main" id="{23C60972-B551-439E-9282-9AD774B2CBAC}"/>
              </a:ext>
            </a:extLst>
          </p:cNvPr>
          <p:cNvSpPr/>
          <p:nvPr/>
        </p:nvSpPr>
        <p:spPr>
          <a:xfrm>
            <a:off x="3025537" y="533903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7" name="Elipsa 6">
            <a:extLst>
              <a:ext uri="{FF2B5EF4-FFF2-40B4-BE49-F238E27FC236}">
                <a16:creationId xmlns:a16="http://schemas.microsoft.com/office/drawing/2014/main" id="{36A0EDB5-6E01-4FE2-9DDC-064F0C5EC48E}"/>
              </a:ext>
            </a:extLst>
          </p:cNvPr>
          <p:cNvSpPr/>
          <p:nvPr/>
        </p:nvSpPr>
        <p:spPr>
          <a:xfrm>
            <a:off x="4077678" y="403344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8" name="Elipsa 7">
            <a:extLst>
              <a:ext uri="{FF2B5EF4-FFF2-40B4-BE49-F238E27FC236}">
                <a16:creationId xmlns:a16="http://schemas.microsoft.com/office/drawing/2014/main" id="{59AC17D8-3595-4488-9B6D-9063FD1E44A2}"/>
              </a:ext>
            </a:extLst>
          </p:cNvPr>
          <p:cNvSpPr/>
          <p:nvPr/>
        </p:nvSpPr>
        <p:spPr>
          <a:xfrm>
            <a:off x="4811898" y="306406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9" name="Elipsa 8">
            <a:extLst>
              <a:ext uri="{FF2B5EF4-FFF2-40B4-BE49-F238E27FC236}">
                <a16:creationId xmlns:a16="http://schemas.microsoft.com/office/drawing/2014/main" id="{E72F5536-14B6-4A0D-902C-20F327999045}"/>
              </a:ext>
            </a:extLst>
          </p:cNvPr>
          <p:cNvSpPr/>
          <p:nvPr/>
        </p:nvSpPr>
        <p:spPr>
          <a:xfrm>
            <a:off x="5240868" y="1233454"/>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C88D8C58-A588-454F-8D9F-23C9BEE3AA6C}"/>
              </a:ext>
            </a:extLst>
          </p:cNvPr>
          <p:cNvSpPr/>
          <p:nvPr/>
        </p:nvSpPr>
        <p:spPr>
          <a:xfrm>
            <a:off x="5571491" y="14272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D21750CF-044F-46D0-8B60-1C6584B9C4CF}"/>
              </a:ext>
            </a:extLst>
          </p:cNvPr>
          <p:cNvSpPr/>
          <p:nvPr/>
        </p:nvSpPr>
        <p:spPr>
          <a:xfrm>
            <a:off x="1417971" y="303877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1B557A9D-AEDC-4B2B-9782-49D8C1B33336}"/>
              </a:ext>
            </a:extLst>
          </p:cNvPr>
          <p:cNvGraphicFramePr>
            <a:graphicFrameLocks noGrp="1"/>
          </p:cNvGraphicFramePr>
          <p:nvPr/>
        </p:nvGraphicFramePr>
        <p:xfrm>
          <a:off x="9360263" y="1923711"/>
          <a:ext cx="1272903" cy="3347001"/>
        </p:xfrm>
        <a:graphic>
          <a:graphicData uri="http://schemas.openxmlformats.org/drawingml/2006/table">
            <a:tbl>
              <a:tblPr firstRow="1" bandRow="1">
                <a:tableStyleId>{5C22544A-7EE6-4342-B048-85BDC9FD1C3A}</a:tableStyleId>
              </a:tblPr>
              <a:tblGrid>
                <a:gridCol w="1272903">
                  <a:extLst>
                    <a:ext uri="{9D8B030D-6E8A-4147-A177-3AD203B41FA5}">
                      <a16:colId xmlns:a16="http://schemas.microsoft.com/office/drawing/2014/main" val="1620759801"/>
                    </a:ext>
                  </a:extLst>
                </a:gridCol>
              </a:tblGrid>
              <a:tr h="371889">
                <a:tc>
                  <a:txBody>
                    <a:bodyPr/>
                    <a:lstStyle/>
                    <a:p>
                      <a:pPr algn="ctr"/>
                      <a:r>
                        <a:rPr lang="hr-BA" dirty="0"/>
                        <a:t>X</a:t>
                      </a:r>
                    </a:p>
                  </a:txBody>
                  <a:tcPr/>
                </a:tc>
                <a:extLst>
                  <a:ext uri="{0D108BD9-81ED-4DB2-BD59-A6C34878D82A}">
                    <a16:rowId xmlns:a16="http://schemas.microsoft.com/office/drawing/2014/main" val="637528378"/>
                  </a:ext>
                </a:extLst>
              </a:tr>
              <a:tr h="371889">
                <a:tc>
                  <a:txBody>
                    <a:bodyPr/>
                    <a:lstStyle/>
                    <a:p>
                      <a:r>
                        <a:rPr lang="hr-BA" dirty="0"/>
                        <a:t>-3</a:t>
                      </a:r>
                    </a:p>
                  </a:txBody>
                  <a:tcPr/>
                </a:tc>
                <a:extLst>
                  <a:ext uri="{0D108BD9-81ED-4DB2-BD59-A6C34878D82A}">
                    <a16:rowId xmlns:a16="http://schemas.microsoft.com/office/drawing/2014/main" val="1994642706"/>
                  </a:ext>
                </a:extLst>
              </a:tr>
              <a:tr h="371889">
                <a:tc>
                  <a:txBody>
                    <a:bodyPr/>
                    <a:lstStyle/>
                    <a:p>
                      <a:r>
                        <a:rPr lang="hr-BA" dirty="0"/>
                        <a:t>-2</a:t>
                      </a:r>
                    </a:p>
                  </a:txBody>
                  <a:tcPr/>
                </a:tc>
                <a:extLst>
                  <a:ext uri="{0D108BD9-81ED-4DB2-BD59-A6C34878D82A}">
                    <a16:rowId xmlns:a16="http://schemas.microsoft.com/office/drawing/2014/main" val="692234998"/>
                  </a:ext>
                </a:extLst>
              </a:tr>
              <a:tr h="371889">
                <a:tc>
                  <a:txBody>
                    <a:bodyPr/>
                    <a:lstStyle/>
                    <a:p>
                      <a:r>
                        <a:rPr lang="hr-BA" dirty="0"/>
                        <a:t>0</a:t>
                      </a:r>
                    </a:p>
                  </a:txBody>
                  <a:tcPr/>
                </a:tc>
                <a:extLst>
                  <a:ext uri="{0D108BD9-81ED-4DB2-BD59-A6C34878D82A}">
                    <a16:rowId xmlns:a16="http://schemas.microsoft.com/office/drawing/2014/main" val="1973242522"/>
                  </a:ext>
                </a:extLst>
              </a:tr>
              <a:tr h="371889">
                <a:tc>
                  <a:txBody>
                    <a:bodyPr/>
                    <a:lstStyle/>
                    <a:p>
                      <a:r>
                        <a:rPr lang="hr-BA" dirty="0"/>
                        <a:t>2</a:t>
                      </a:r>
                    </a:p>
                  </a:txBody>
                  <a:tcPr/>
                </a:tc>
                <a:extLst>
                  <a:ext uri="{0D108BD9-81ED-4DB2-BD59-A6C34878D82A}">
                    <a16:rowId xmlns:a16="http://schemas.microsoft.com/office/drawing/2014/main" val="3898240377"/>
                  </a:ext>
                </a:extLst>
              </a:tr>
              <a:tr h="371889">
                <a:tc>
                  <a:txBody>
                    <a:bodyPr/>
                    <a:lstStyle/>
                    <a:p>
                      <a:r>
                        <a:rPr lang="hr-BA" dirty="0"/>
                        <a:t>3</a:t>
                      </a:r>
                    </a:p>
                  </a:txBody>
                  <a:tcPr/>
                </a:tc>
                <a:extLst>
                  <a:ext uri="{0D108BD9-81ED-4DB2-BD59-A6C34878D82A}">
                    <a16:rowId xmlns:a16="http://schemas.microsoft.com/office/drawing/2014/main" val="2835747696"/>
                  </a:ext>
                </a:extLst>
              </a:tr>
              <a:tr h="371889">
                <a:tc>
                  <a:txBody>
                    <a:bodyPr/>
                    <a:lstStyle/>
                    <a:p>
                      <a:r>
                        <a:rPr lang="hr-BA" dirty="0"/>
                        <a:t>5</a:t>
                      </a:r>
                    </a:p>
                  </a:txBody>
                  <a:tcPr/>
                </a:tc>
                <a:extLst>
                  <a:ext uri="{0D108BD9-81ED-4DB2-BD59-A6C34878D82A}">
                    <a16:rowId xmlns:a16="http://schemas.microsoft.com/office/drawing/2014/main" val="907135912"/>
                  </a:ext>
                </a:extLst>
              </a:tr>
              <a:tr h="371889">
                <a:tc>
                  <a:txBody>
                    <a:bodyPr/>
                    <a:lstStyle/>
                    <a:p>
                      <a:r>
                        <a:rPr lang="hr-BA" dirty="0"/>
                        <a:t>8</a:t>
                      </a:r>
                    </a:p>
                  </a:txBody>
                  <a:tcPr/>
                </a:tc>
                <a:extLst>
                  <a:ext uri="{0D108BD9-81ED-4DB2-BD59-A6C34878D82A}">
                    <a16:rowId xmlns:a16="http://schemas.microsoft.com/office/drawing/2014/main" val="4187989685"/>
                  </a:ext>
                </a:extLst>
              </a:tr>
              <a:tr h="371889">
                <a:tc>
                  <a:txBody>
                    <a:bodyPr/>
                    <a:lstStyle/>
                    <a:p>
                      <a:r>
                        <a:rPr lang="hr-BA" dirty="0"/>
                        <a:t>10</a:t>
                      </a:r>
                    </a:p>
                  </a:txBody>
                  <a:tcPr/>
                </a:tc>
                <a:extLst>
                  <a:ext uri="{0D108BD9-81ED-4DB2-BD59-A6C34878D82A}">
                    <a16:rowId xmlns:a16="http://schemas.microsoft.com/office/drawing/2014/main" val="1686913630"/>
                  </a:ext>
                </a:extLst>
              </a:tr>
            </a:tbl>
          </a:graphicData>
        </a:graphic>
      </p:graphicFrame>
      <p:graphicFrame>
        <p:nvGraphicFramePr>
          <p:cNvPr id="13" name="Tablica 2">
            <a:extLst>
              <a:ext uri="{FF2B5EF4-FFF2-40B4-BE49-F238E27FC236}">
                <a16:creationId xmlns:a16="http://schemas.microsoft.com/office/drawing/2014/main" id="{991AB0B0-7E63-4AD9-BF52-C3875EDE58EA}"/>
              </a:ext>
            </a:extLst>
          </p:cNvPr>
          <p:cNvGraphicFramePr>
            <a:graphicFrameLocks noGrp="1"/>
          </p:cNvGraphicFramePr>
          <p:nvPr>
            <p:extLst>
              <p:ext uri="{D42A27DB-BD31-4B8C-83A1-F6EECF244321}">
                <p14:modId xmlns:p14="http://schemas.microsoft.com/office/powerpoint/2010/main" val="3847257588"/>
              </p:ext>
            </p:extLst>
          </p:nvPr>
        </p:nvGraphicFramePr>
        <p:xfrm>
          <a:off x="10633166" y="1923711"/>
          <a:ext cx="1272903" cy="3347001"/>
        </p:xfrm>
        <a:graphic>
          <a:graphicData uri="http://schemas.openxmlformats.org/drawingml/2006/table">
            <a:tbl>
              <a:tblPr firstRow="1" bandRow="1">
                <a:tableStyleId>{5C22544A-7EE6-4342-B048-85BDC9FD1C3A}</a:tableStyleId>
              </a:tblPr>
              <a:tblGrid>
                <a:gridCol w="1272903">
                  <a:extLst>
                    <a:ext uri="{9D8B030D-6E8A-4147-A177-3AD203B41FA5}">
                      <a16:colId xmlns:a16="http://schemas.microsoft.com/office/drawing/2014/main" val="1620759801"/>
                    </a:ext>
                  </a:extLst>
                </a:gridCol>
              </a:tblGrid>
              <a:tr h="371889">
                <a:tc>
                  <a:txBody>
                    <a:bodyPr/>
                    <a:lstStyle/>
                    <a:p>
                      <a:pPr algn="ctr"/>
                      <a:r>
                        <a:rPr lang="hr-BA" dirty="0"/>
                        <a:t>X*X</a:t>
                      </a:r>
                    </a:p>
                  </a:txBody>
                  <a:tcPr/>
                </a:tc>
                <a:extLst>
                  <a:ext uri="{0D108BD9-81ED-4DB2-BD59-A6C34878D82A}">
                    <a16:rowId xmlns:a16="http://schemas.microsoft.com/office/drawing/2014/main" val="637528378"/>
                  </a:ext>
                </a:extLst>
              </a:tr>
              <a:tr h="371889">
                <a:tc>
                  <a:txBody>
                    <a:bodyPr/>
                    <a:lstStyle/>
                    <a:p>
                      <a:r>
                        <a:rPr lang="hr-BA" dirty="0"/>
                        <a:t>9</a:t>
                      </a:r>
                    </a:p>
                  </a:txBody>
                  <a:tcPr/>
                </a:tc>
                <a:extLst>
                  <a:ext uri="{0D108BD9-81ED-4DB2-BD59-A6C34878D82A}">
                    <a16:rowId xmlns:a16="http://schemas.microsoft.com/office/drawing/2014/main" val="1994642706"/>
                  </a:ext>
                </a:extLst>
              </a:tr>
              <a:tr h="371889">
                <a:tc>
                  <a:txBody>
                    <a:bodyPr/>
                    <a:lstStyle/>
                    <a:p>
                      <a:r>
                        <a:rPr lang="hr-BA" dirty="0"/>
                        <a:t>4</a:t>
                      </a:r>
                    </a:p>
                  </a:txBody>
                  <a:tcPr/>
                </a:tc>
                <a:extLst>
                  <a:ext uri="{0D108BD9-81ED-4DB2-BD59-A6C34878D82A}">
                    <a16:rowId xmlns:a16="http://schemas.microsoft.com/office/drawing/2014/main" val="692234998"/>
                  </a:ext>
                </a:extLst>
              </a:tr>
              <a:tr h="371889">
                <a:tc>
                  <a:txBody>
                    <a:bodyPr/>
                    <a:lstStyle/>
                    <a:p>
                      <a:r>
                        <a:rPr lang="hr-BA" dirty="0"/>
                        <a:t>0</a:t>
                      </a:r>
                    </a:p>
                  </a:txBody>
                  <a:tcPr/>
                </a:tc>
                <a:extLst>
                  <a:ext uri="{0D108BD9-81ED-4DB2-BD59-A6C34878D82A}">
                    <a16:rowId xmlns:a16="http://schemas.microsoft.com/office/drawing/2014/main" val="1973242522"/>
                  </a:ext>
                </a:extLst>
              </a:tr>
              <a:tr h="371889">
                <a:tc>
                  <a:txBody>
                    <a:bodyPr/>
                    <a:lstStyle/>
                    <a:p>
                      <a:r>
                        <a:rPr lang="hr-BA" dirty="0"/>
                        <a:t>4</a:t>
                      </a:r>
                    </a:p>
                  </a:txBody>
                  <a:tcPr/>
                </a:tc>
                <a:extLst>
                  <a:ext uri="{0D108BD9-81ED-4DB2-BD59-A6C34878D82A}">
                    <a16:rowId xmlns:a16="http://schemas.microsoft.com/office/drawing/2014/main" val="3898240377"/>
                  </a:ext>
                </a:extLst>
              </a:tr>
              <a:tr h="371889">
                <a:tc>
                  <a:txBody>
                    <a:bodyPr/>
                    <a:lstStyle/>
                    <a:p>
                      <a:r>
                        <a:rPr lang="hr-BA" dirty="0"/>
                        <a:t>9</a:t>
                      </a:r>
                    </a:p>
                  </a:txBody>
                  <a:tcPr/>
                </a:tc>
                <a:extLst>
                  <a:ext uri="{0D108BD9-81ED-4DB2-BD59-A6C34878D82A}">
                    <a16:rowId xmlns:a16="http://schemas.microsoft.com/office/drawing/2014/main" val="2835747696"/>
                  </a:ext>
                </a:extLst>
              </a:tr>
              <a:tr h="371889">
                <a:tc>
                  <a:txBody>
                    <a:bodyPr/>
                    <a:lstStyle/>
                    <a:p>
                      <a:r>
                        <a:rPr lang="hr-BA" dirty="0"/>
                        <a:t>25</a:t>
                      </a:r>
                    </a:p>
                  </a:txBody>
                  <a:tcPr/>
                </a:tc>
                <a:extLst>
                  <a:ext uri="{0D108BD9-81ED-4DB2-BD59-A6C34878D82A}">
                    <a16:rowId xmlns:a16="http://schemas.microsoft.com/office/drawing/2014/main" val="907135912"/>
                  </a:ext>
                </a:extLst>
              </a:tr>
              <a:tr h="371889">
                <a:tc>
                  <a:txBody>
                    <a:bodyPr/>
                    <a:lstStyle/>
                    <a:p>
                      <a:r>
                        <a:rPr lang="hr-BA" dirty="0"/>
                        <a:t>64</a:t>
                      </a:r>
                    </a:p>
                  </a:txBody>
                  <a:tcPr/>
                </a:tc>
                <a:extLst>
                  <a:ext uri="{0D108BD9-81ED-4DB2-BD59-A6C34878D82A}">
                    <a16:rowId xmlns:a16="http://schemas.microsoft.com/office/drawing/2014/main" val="4187989685"/>
                  </a:ext>
                </a:extLst>
              </a:tr>
              <a:tr h="371889">
                <a:tc>
                  <a:txBody>
                    <a:bodyPr/>
                    <a:lstStyle/>
                    <a:p>
                      <a:r>
                        <a:rPr lang="hr-BA" dirty="0"/>
                        <a:t>100</a:t>
                      </a:r>
                    </a:p>
                  </a:txBody>
                  <a:tcPr/>
                </a:tc>
                <a:extLst>
                  <a:ext uri="{0D108BD9-81ED-4DB2-BD59-A6C34878D82A}">
                    <a16:rowId xmlns:a16="http://schemas.microsoft.com/office/drawing/2014/main" val="1686913630"/>
                  </a:ext>
                </a:extLst>
              </a:tr>
            </a:tbl>
          </a:graphicData>
        </a:graphic>
      </p:graphicFrame>
      <p:cxnSp>
        <p:nvCxnSpPr>
          <p:cNvPr id="14" name="Ravni poveznik sa strelicom 13">
            <a:extLst>
              <a:ext uri="{FF2B5EF4-FFF2-40B4-BE49-F238E27FC236}">
                <a16:creationId xmlns:a16="http://schemas.microsoft.com/office/drawing/2014/main" id="{571DD633-4458-4217-BB51-B7FB370E2DDF}"/>
              </a:ext>
            </a:extLst>
          </p:cNvPr>
          <p:cNvCxnSpPr>
            <a:cxnSpLocks/>
          </p:cNvCxnSpPr>
          <p:nvPr/>
        </p:nvCxnSpPr>
        <p:spPr>
          <a:xfrm flipV="1">
            <a:off x="3114596" y="10755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avni poveznik 14">
            <a:extLst>
              <a:ext uri="{FF2B5EF4-FFF2-40B4-BE49-F238E27FC236}">
                <a16:creationId xmlns:a16="http://schemas.microsoft.com/office/drawing/2014/main" id="{DB44559E-3335-466A-80A4-4BECA6342991}"/>
              </a:ext>
            </a:extLst>
          </p:cNvPr>
          <p:cNvCxnSpPr>
            <a:cxnSpLocks/>
          </p:cNvCxnSpPr>
          <p:nvPr/>
        </p:nvCxnSpPr>
        <p:spPr>
          <a:xfrm flipV="1">
            <a:off x="2054424" y="627018"/>
            <a:ext cx="4568445" cy="549946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27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3114596" y="54219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3031469" y="19424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3031469" y="51567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3423716" y="422888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4265518" y="512634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3605501" y="324873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87401" y="345671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3114596" y="10755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4835904" y="3766178"/>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4176459" y="259220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4926325" y="511824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5192793" y="24668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6289363" y="4092745"/>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5869369" y="483717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963771" y="297074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4354576" y="306430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5882377" y="412843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5590601" y="33393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573304" y="459821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5059206" y="45058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4087401" y="4321218"/>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5958427" y="295893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EB2DF682-E1C6-416F-B4B7-2089EA38F3C1}"/>
              </a:ext>
            </a:extLst>
          </p:cNvPr>
          <p:cNvGraphicFramePr>
            <a:graphicFrameLocks noGrp="1"/>
          </p:cNvGraphicFramePr>
          <p:nvPr>
            <p:extLst>
              <p:ext uri="{D42A27DB-BD31-4B8C-83A1-F6EECF244321}">
                <p14:modId xmlns:p14="http://schemas.microsoft.com/office/powerpoint/2010/main" val="1652947842"/>
              </p:ext>
            </p:extLst>
          </p:nvPr>
        </p:nvGraphicFramePr>
        <p:xfrm>
          <a:off x="7986059" y="2231832"/>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a:t>
                      </a:r>
                    </a:p>
                  </a:txBody>
                  <a:tcPr/>
                </a:tc>
                <a:tc>
                  <a:txBody>
                    <a:bodyPr/>
                    <a:lstStyle/>
                    <a:p>
                      <a:r>
                        <a:rPr lang="hr-BA" dirty="0"/>
                        <a:t>Y</a:t>
                      </a:r>
                    </a:p>
                  </a:txBody>
                  <a:tcPr/>
                </a:tc>
                <a:extLst>
                  <a:ext uri="{0D108BD9-81ED-4DB2-BD59-A6C34878D82A}">
                    <a16:rowId xmlns:a16="http://schemas.microsoft.com/office/drawing/2014/main" val="3597223198"/>
                  </a:ext>
                </a:extLst>
              </a:tr>
              <a:tr h="361094">
                <a:tc>
                  <a:txBody>
                    <a:bodyPr/>
                    <a:lstStyle/>
                    <a:p>
                      <a:r>
                        <a:rPr lang="hr-BA" dirty="0"/>
                        <a:t>3</a:t>
                      </a:r>
                    </a:p>
                  </a:txBody>
                  <a:tcPr/>
                </a:tc>
                <a:tc>
                  <a:txBody>
                    <a:bodyPr/>
                    <a:lstStyle/>
                    <a:p>
                      <a:r>
                        <a:rPr lang="hr-BA" dirty="0"/>
                        <a:t>3</a:t>
                      </a:r>
                    </a:p>
                  </a:txBody>
                  <a:tcPr/>
                </a:tc>
                <a:extLst>
                  <a:ext uri="{0D108BD9-81ED-4DB2-BD59-A6C34878D82A}">
                    <a16:rowId xmlns:a16="http://schemas.microsoft.com/office/drawing/2014/main" val="4167371379"/>
                  </a:ext>
                </a:extLst>
              </a:tr>
              <a:tr h="361094">
                <a:tc>
                  <a:txBody>
                    <a:bodyPr/>
                    <a:lstStyle/>
                    <a:p>
                      <a:r>
                        <a:rPr lang="hr-BA" dirty="0"/>
                        <a:t>2</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3</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4</a:t>
                      </a:r>
                    </a:p>
                  </a:txBody>
                  <a:tcPr/>
                </a:tc>
                <a:extLst>
                  <a:ext uri="{0D108BD9-81ED-4DB2-BD59-A6C34878D82A}">
                    <a16:rowId xmlns:a16="http://schemas.microsoft.com/office/drawing/2014/main" val="3592942618"/>
                  </a:ext>
                </a:extLst>
              </a:tr>
              <a:tr h="361094">
                <a:tc>
                  <a:txBody>
                    <a:bodyPr/>
                    <a:lstStyle/>
                    <a:p>
                      <a:r>
                        <a:rPr lang="hr-BA" dirty="0"/>
                        <a:t>2</a:t>
                      </a:r>
                    </a:p>
                  </a:txBody>
                  <a:tcPr/>
                </a:tc>
                <a:tc>
                  <a:txBody>
                    <a:bodyPr/>
                    <a:lstStyle/>
                    <a:p>
                      <a:r>
                        <a:rPr lang="hr-BA" dirty="0"/>
                        <a:t>3</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4</a:t>
                      </a:r>
                    </a:p>
                  </a:txBody>
                  <a:tcPr/>
                </a:tc>
                <a:tc>
                  <a:txBody>
                    <a:bodyPr/>
                    <a:lstStyle/>
                    <a:p>
                      <a:r>
                        <a:rPr lang="hr-BA" dirty="0"/>
                        <a:t>4</a:t>
                      </a:r>
                    </a:p>
                  </a:txBody>
                  <a:tcPr/>
                </a:tc>
                <a:extLst>
                  <a:ext uri="{0D108BD9-81ED-4DB2-BD59-A6C34878D82A}">
                    <a16:rowId xmlns:a16="http://schemas.microsoft.com/office/drawing/2014/main" val="3048662745"/>
                  </a:ext>
                </a:extLst>
              </a:tr>
            </a:tbl>
          </a:graphicData>
        </a:graphic>
      </p:graphicFrame>
    </p:spTree>
    <p:extLst>
      <p:ext uri="{BB962C8B-B14F-4D97-AF65-F5344CB8AC3E}">
        <p14:creationId xmlns:p14="http://schemas.microsoft.com/office/powerpoint/2010/main" val="3437077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423307" y="5512573"/>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340180" y="2033104"/>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340180" y="5247359"/>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732427" y="431954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574229" y="521699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914212" y="333938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1396112" y="354736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423307" y="1166205"/>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2144615" y="385683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485170" y="268285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2235036" y="520889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2501504" y="255747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3598074" y="418340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78080" y="492782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2272482" y="306140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1663287" y="315495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3191088" y="421909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2899312" y="343004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1882015" y="468887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2367917" y="459654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1396112" y="441187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3267138" y="304959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EB2DF682-E1C6-416F-B4B7-2089EA38F3C1}"/>
              </a:ext>
            </a:extLst>
          </p:cNvPr>
          <p:cNvGraphicFramePr>
            <a:graphicFrameLocks noGrp="1"/>
          </p:cNvGraphicFramePr>
          <p:nvPr>
            <p:extLst>
              <p:ext uri="{D42A27DB-BD31-4B8C-83A1-F6EECF244321}">
                <p14:modId xmlns:p14="http://schemas.microsoft.com/office/powerpoint/2010/main" val="1130611949"/>
              </p:ext>
            </p:extLst>
          </p:nvPr>
        </p:nvGraphicFramePr>
        <p:xfrm>
          <a:off x="4528795"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a:t>
                      </a:r>
                    </a:p>
                  </a:txBody>
                  <a:tcPr/>
                </a:tc>
                <a:tc>
                  <a:txBody>
                    <a:bodyPr/>
                    <a:lstStyle/>
                    <a:p>
                      <a:r>
                        <a:rPr lang="hr-BA" dirty="0"/>
                        <a:t>Y</a:t>
                      </a:r>
                    </a:p>
                  </a:txBody>
                  <a:tcPr/>
                </a:tc>
                <a:extLst>
                  <a:ext uri="{0D108BD9-81ED-4DB2-BD59-A6C34878D82A}">
                    <a16:rowId xmlns:a16="http://schemas.microsoft.com/office/drawing/2014/main" val="3597223198"/>
                  </a:ext>
                </a:extLst>
              </a:tr>
              <a:tr h="361094">
                <a:tc>
                  <a:txBody>
                    <a:bodyPr/>
                    <a:lstStyle/>
                    <a:p>
                      <a:r>
                        <a:rPr lang="hr-BA" dirty="0"/>
                        <a:t>3</a:t>
                      </a:r>
                    </a:p>
                  </a:txBody>
                  <a:tcPr/>
                </a:tc>
                <a:tc>
                  <a:txBody>
                    <a:bodyPr/>
                    <a:lstStyle/>
                    <a:p>
                      <a:r>
                        <a:rPr lang="hr-BA" dirty="0"/>
                        <a:t>3</a:t>
                      </a:r>
                    </a:p>
                  </a:txBody>
                  <a:tcPr/>
                </a:tc>
                <a:extLst>
                  <a:ext uri="{0D108BD9-81ED-4DB2-BD59-A6C34878D82A}">
                    <a16:rowId xmlns:a16="http://schemas.microsoft.com/office/drawing/2014/main" val="4167371379"/>
                  </a:ext>
                </a:extLst>
              </a:tr>
              <a:tr h="361094">
                <a:tc>
                  <a:txBody>
                    <a:bodyPr/>
                    <a:lstStyle/>
                    <a:p>
                      <a:r>
                        <a:rPr lang="hr-BA" dirty="0"/>
                        <a:t>2</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3</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4</a:t>
                      </a:r>
                    </a:p>
                  </a:txBody>
                  <a:tcPr/>
                </a:tc>
                <a:extLst>
                  <a:ext uri="{0D108BD9-81ED-4DB2-BD59-A6C34878D82A}">
                    <a16:rowId xmlns:a16="http://schemas.microsoft.com/office/drawing/2014/main" val="3592942618"/>
                  </a:ext>
                </a:extLst>
              </a:tr>
              <a:tr h="361094">
                <a:tc>
                  <a:txBody>
                    <a:bodyPr/>
                    <a:lstStyle/>
                    <a:p>
                      <a:r>
                        <a:rPr lang="hr-BA" dirty="0"/>
                        <a:t>2</a:t>
                      </a:r>
                    </a:p>
                  </a:txBody>
                  <a:tcPr/>
                </a:tc>
                <a:tc>
                  <a:txBody>
                    <a:bodyPr/>
                    <a:lstStyle/>
                    <a:p>
                      <a:r>
                        <a:rPr lang="hr-BA" dirty="0"/>
                        <a:t>3</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4</a:t>
                      </a:r>
                    </a:p>
                  </a:txBody>
                  <a:tcPr/>
                </a:tc>
                <a:tc>
                  <a:txBody>
                    <a:bodyPr/>
                    <a:lstStyle/>
                    <a:p>
                      <a:r>
                        <a:rPr lang="hr-BA" dirty="0"/>
                        <a:t>4</a:t>
                      </a:r>
                    </a:p>
                  </a:txBody>
                  <a:tcPr/>
                </a:tc>
                <a:extLst>
                  <a:ext uri="{0D108BD9-81ED-4DB2-BD59-A6C34878D82A}">
                    <a16:rowId xmlns:a16="http://schemas.microsoft.com/office/drawing/2014/main" val="3048662745"/>
                  </a:ext>
                </a:extLst>
              </a:tr>
            </a:tbl>
          </a:graphicData>
        </a:graphic>
      </p:graphicFrame>
      <p:graphicFrame>
        <p:nvGraphicFramePr>
          <p:cNvPr id="30" name="Tablica 2">
            <a:extLst>
              <a:ext uri="{FF2B5EF4-FFF2-40B4-BE49-F238E27FC236}">
                <a16:creationId xmlns:a16="http://schemas.microsoft.com/office/drawing/2014/main" id="{1811A09A-D2CA-4292-BE31-547F00CAA5A2}"/>
              </a:ext>
            </a:extLst>
          </p:cNvPr>
          <p:cNvGraphicFramePr>
            <a:graphicFrameLocks noGrp="1"/>
          </p:cNvGraphicFramePr>
          <p:nvPr>
            <p:extLst>
              <p:ext uri="{D42A27DB-BD31-4B8C-83A1-F6EECF244321}">
                <p14:modId xmlns:p14="http://schemas.microsoft.com/office/powerpoint/2010/main" val="978621823"/>
              </p:ext>
            </p:extLst>
          </p:nvPr>
        </p:nvGraphicFramePr>
        <p:xfrm>
          <a:off x="7734119"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X*X</a:t>
                      </a:r>
                    </a:p>
                  </a:txBody>
                  <a:tcPr/>
                </a:tc>
                <a:tc>
                  <a:txBody>
                    <a:bodyPr/>
                    <a:lstStyle/>
                    <a:p>
                      <a:r>
                        <a:rPr lang="hr-BA" dirty="0"/>
                        <a:t>Y*Y</a:t>
                      </a:r>
                    </a:p>
                  </a:txBody>
                  <a:tcPr/>
                </a:tc>
                <a:extLst>
                  <a:ext uri="{0D108BD9-81ED-4DB2-BD59-A6C34878D82A}">
                    <a16:rowId xmlns:a16="http://schemas.microsoft.com/office/drawing/2014/main" val="3597223198"/>
                  </a:ext>
                </a:extLst>
              </a:tr>
              <a:tr h="361094">
                <a:tc>
                  <a:txBody>
                    <a:bodyPr/>
                    <a:lstStyle/>
                    <a:p>
                      <a:r>
                        <a:rPr lang="hr-BA" dirty="0"/>
                        <a:t>9</a:t>
                      </a:r>
                    </a:p>
                  </a:txBody>
                  <a:tcPr/>
                </a:tc>
                <a:tc>
                  <a:txBody>
                    <a:bodyPr/>
                    <a:lstStyle/>
                    <a:p>
                      <a:r>
                        <a:rPr lang="hr-BA" dirty="0"/>
                        <a:t>9</a:t>
                      </a:r>
                    </a:p>
                  </a:txBody>
                  <a:tcPr/>
                </a:tc>
                <a:extLst>
                  <a:ext uri="{0D108BD9-81ED-4DB2-BD59-A6C34878D82A}">
                    <a16:rowId xmlns:a16="http://schemas.microsoft.com/office/drawing/2014/main" val="4167371379"/>
                  </a:ext>
                </a:extLst>
              </a:tr>
              <a:tr h="361094">
                <a:tc>
                  <a:txBody>
                    <a:bodyPr/>
                    <a:lstStyle/>
                    <a:p>
                      <a:r>
                        <a:rPr lang="hr-BA" dirty="0"/>
                        <a:t>4</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9</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16</a:t>
                      </a:r>
                    </a:p>
                  </a:txBody>
                  <a:tcPr/>
                </a:tc>
                <a:extLst>
                  <a:ext uri="{0D108BD9-81ED-4DB2-BD59-A6C34878D82A}">
                    <a16:rowId xmlns:a16="http://schemas.microsoft.com/office/drawing/2014/main" val="3592942618"/>
                  </a:ext>
                </a:extLst>
              </a:tr>
              <a:tr h="361094">
                <a:tc>
                  <a:txBody>
                    <a:bodyPr/>
                    <a:lstStyle/>
                    <a:p>
                      <a:r>
                        <a:rPr lang="hr-BA" dirty="0"/>
                        <a:t>4</a:t>
                      </a:r>
                    </a:p>
                  </a:txBody>
                  <a:tcPr/>
                </a:tc>
                <a:tc>
                  <a:txBody>
                    <a:bodyPr/>
                    <a:lstStyle/>
                    <a:p>
                      <a:r>
                        <a:rPr lang="hr-BA" dirty="0"/>
                        <a:t>9</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16</a:t>
                      </a:r>
                    </a:p>
                  </a:txBody>
                  <a:tcPr/>
                </a:tc>
                <a:tc>
                  <a:txBody>
                    <a:bodyPr/>
                    <a:lstStyle/>
                    <a:p>
                      <a:r>
                        <a:rPr lang="hr-BA" dirty="0"/>
                        <a:t>16</a:t>
                      </a:r>
                    </a:p>
                  </a:txBody>
                  <a:tcPr/>
                </a:tc>
                <a:extLst>
                  <a:ext uri="{0D108BD9-81ED-4DB2-BD59-A6C34878D82A}">
                    <a16:rowId xmlns:a16="http://schemas.microsoft.com/office/drawing/2014/main" val="3048662745"/>
                  </a:ext>
                </a:extLst>
              </a:tr>
            </a:tbl>
          </a:graphicData>
        </a:graphic>
      </p:graphicFrame>
    </p:spTree>
    <p:extLst>
      <p:ext uri="{BB962C8B-B14F-4D97-AF65-F5344CB8AC3E}">
        <p14:creationId xmlns:p14="http://schemas.microsoft.com/office/powerpoint/2010/main" val="863676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E6076BF9-5162-A203-CC07-C36E59139E7B}"/>
              </a:ext>
            </a:extLst>
          </p:cNvPr>
          <p:cNvSpPr>
            <a:spLocks noGrp="1"/>
          </p:cNvSpPr>
          <p:nvPr>
            <p:ph type="title"/>
          </p:nvPr>
        </p:nvSpPr>
        <p:spPr/>
        <p:txBody>
          <a:bodyPr/>
          <a:lstStyle/>
          <a:p>
            <a:r>
              <a:rPr lang="hr-HR" dirty="0"/>
              <a:t>Google </a:t>
            </a:r>
            <a:r>
              <a:rPr lang="hr-HR" dirty="0" err="1"/>
              <a:t>Colab</a:t>
            </a:r>
            <a:r>
              <a:rPr lang="hr-HR" dirty="0"/>
              <a:t> – Google </a:t>
            </a:r>
            <a:r>
              <a:rPr lang="hr-HR" dirty="0" err="1"/>
              <a:t>Drive</a:t>
            </a:r>
            <a:endParaRPr lang="en-GB" dirty="0"/>
          </a:p>
        </p:txBody>
      </p:sp>
      <p:sp>
        <p:nvSpPr>
          <p:cNvPr id="3" name="Rezervirano mjesto sadržaja 2">
            <a:extLst>
              <a:ext uri="{FF2B5EF4-FFF2-40B4-BE49-F238E27FC236}">
                <a16:creationId xmlns:a16="http://schemas.microsoft.com/office/drawing/2014/main" id="{93BE8485-DE79-8CF8-B855-0623DC08A730}"/>
              </a:ext>
            </a:extLst>
          </p:cNvPr>
          <p:cNvSpPr>
            <a:spLocks noGrp="1"/>
          </p:cNvSpPr>
          <p:nvPr>
            <p:ph idx="1"/>
          </p:nvPr>
        </p:nvSpPr>
        <p:spPr/>
        <p:txBody>
          <a:bodyPr/>
          <a:lstStyle/>
          <a:p>
            <a:pPr marL="0" indent="0">
              <a:buNone/>
            </a:pPr>
            <a:br>
              <a:rPr lang="en-GB" b="0" dirty="0">
                <a:solidFill>
                  <a:srgbClr val="000000"/>
                </a:solidFill>
                <a:effectLst/>
                <a:latin typeface="Courier New" panose="02070309020205020404" pitchFamily="49" charset="0"/>
              </a:rPr>
            </a:br>
            <a:r>
              <a:rPr lang="en-GB" b="0" dirty="0">
                <a:solidFill>
                  <a:srgbClr val="AF00DB"/>
                </a:solidFill>
                <a:effectLst/>
                <a:latin typeface="Courier New" panose="02070309020205020404" pitchFamily="49" charset="0"/>
              </a:rPr>
              <a:t>from</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google.colab</a:t>
            </a:r>
            <a:r>
              <a:rPr lang="en-GB" b="0" dirty="0">
                <a:solidFill>
                  <a:srgbClr val="000000"/>
                </a:solidFill>
                <a:effectLst/>
                <a:latin typeface="Courier New" panose="02070309020205020404" pitchFamily="49" charset="0"/>
              </a:rPr>
              <a:t> </a:t>
            </a:r>
            <a:r>
              <a:rPr lang="en-GB" b="0" dirty="0">
                <a:solidFill>
                  <a:srgbClr val="AF00DB"/>
                </a:solidFill>
                <a:effectLst/>
                <a:latin typeface="Courier New" panose="02070309020205020404" pitchFamily="49" charset="0"/>
              </a:rPr>
              <a:t>import</a:t>
            </a:r>
            <a:r>
              <a:rPr lang="en-GB" b="0" dirty="0">
                <a:solidFill>
                  <a:srgbClr val="000000"/>
                </a:solidFill>
                <a:effectLst/>
                <a:latin typeface="Courier New" panose="02070309020205020404" pitchFamily="49" charset="0"/>
              </a:rPr>
              <a:t> drive</a:t>
            </a:r>
          </a:p>
          <a:p>
            <a:pPr marL="0" indent="0">
              <a:buNone/>
            </a:pPr>
            <a:br>
              <a:rPr lang="en-GB" b="0" dirty="0">
                <a:solidFill>
                  <a:srgbClr val="000000"/>
                </a:solidFill>
                <a:effectLst/>
                <a:latin typeface="Courier New" panose="02070309020205020404" pitchFamily="49" charset="0"/>
              </a:rPr>
            </a:br>
            <a:r>
              <a:rPr lang="en-GB" b="0" dirty="0" err="1">
                <a:solidFill>
                  <a:srgbClr val="000000"/>
                </a:solidFill>
                <a:effectLst/>
                <a:latin typeface="Courier New" panose="02070309020205020404" pitchFamily="49" charset="0"/>
              </a:rPr>
              <a:t>drive.mount</a:t>
            </a:r>
            <a:r>
              <a:rPr lang="en-GB" b="0" dirty="0">
                <a:solidFill>
                  <a:srgbClr val="000000"/>
                </a:solidFill>
                <a:effectLst/>
                <a:latin typeface="Courier New" panose="02070309020205020404" pitchFamily="49" charset="0"/>
              </a:rPr>
              <a:t>(</a:t>
            </a:r>
            <a:r>
              <a:rPr lang="en-GB" b="0" dirty="0">
                <a:solidFill>
                  <a:srgbClr val="A31515"/>
                </a:solidFill>
                <a:effectLst/>
                <a:latin typeface="Courier New" panose="02070309020205020404" pitchFamily="49" charset="0"/>
              </a:rPr>
              <a:t>'/content/drive'</a:t>
            </a:r>
            <a:r>
              <a:rPr lang="en-GB" b="0" dirty="0">
                <a:solidFill>
                  <a:srgbClr val="000000"/>
                </a:solidFill>
                <a:effectLst/>
                <a:latin typeface="Courier New" panose="02070309020205020404" pitchFamily="49" charset="0"/>
              </a:rPr>
              <a:t>)</a:t>
            </a:r>
          </a:p>
          <a:p>
            <a:pPr marL="0" indent="0">
              <a:buNone/>
            </a:pPr>
            <a:endParaRPr lang="en-GB" dirty="0"/>
          </a:p>
        </p:txBody>
      </p:sp>
    </p:spTree>
    <p:extLst>
      <p:ext uri="{BB962C8B-B14F-4D97-AF65-F5344CB8AC3E}">
        <p14:creationId xmlns:p14="http://schemas.microsoft.com/office/powerpoint/2010/main" val="1421513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423307" y="5512573"/>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340180" y="2033104"/>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340180" y="5247359"/>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732427" y="431954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574229" y="521699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914212" y="333938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1396112" y="354736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423307" y="1166205"/>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2144615" y="385683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485170" y="268285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2235036" y="520889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2501504" y="255747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3598074" y="4183401"/>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78080" y="492782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2272482" y="306140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1663287" y="315495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3191088" y="421909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2899312" y="343004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1882015" y="468887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2367917" y="459654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1396112" y="441187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3267138" y="304959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EB2DF682-E1C6-416F-B4B7-2089EA38F3C1}"/>
              </a:ext>
            </a:extLst>
          </p:cNvPr>
          <p:cNvGraphicFramePr>
            <a:graphicFrameLocks noGrp="1"/>
          </p:cNvGraphicFramePr>
          <p:nvPr>
            <p:extLst>
              <p:ext uri="{D42A27DB-BD31-4B8C-83A1-F6EECF244321}">
                <p14:modId xmlns:p14="http://schemas.microsoft.com/office/powerpoint/2010/main" val="3830599763"/>
              </p:ext>
            </p:extLst>
          </p:nvPr>
        </p:nvGraphicFramePr>
        <p:xfrm>
          <a:off x="4146357"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a:t>
                      </a:r>
                    </a:p>
                  </a:txBody>
                  <a:tcPr/>
                </a:tc>
                <a:tc>
                  <a:txBody>
                    <a:bodyPr/>
                    <a:lstStyle/>
                    <a:p>
                      <a:r>
                        <a:rPr lang="hr-BA" dirty="0"/>
                        <a:t>Y</a:t>
                      </a:r>
                    </a:p>
                  </a:txBody>
                  <a:tcPr/>
                </a:tc>
                <a:extLst>
                  <a:ext uri="{0D108BD9-81ED-4DB2-BD59-A6C34878D82A}">
                    <a16:rowId xmlns:a16="http://schemas.microsoft.com/office/drawing/2014/main" val="3597223198"/>
                  </a:ext>
                </a:extLst>
              </a:tr>
              <a:tr h="361094">
                <a:tc>
                  <a:txBody>
                    <a:bodyPr/>
                    <a:lstStyle/>
                    <a:p>
                      <a:r>
                        <a:rPr lang="hr-BA" dirty="0"/>
                        <a:t>3</a:t>
                      </a:r>
                    </a:p>
                  </a:txBody>
                  <a:tcPr/>
                </a:tc>
                <a:tc>
                  <a:txBody>
                    <a:bodyPr/>
                    <a:lstStyle/>
                    <a:p>
                      <a:r>
                        <a:rPr lang="hr-BA" dirty="0"/>
                        <a:t>3</a:t>
                      </a:r>
                    </a:p>
                  </a:txBody>
                  <a:tcPr/>
                </a:tc>
                <a:extLst>
                  <a:ext uri="{0D108BD9-81ED-4DB2-BD59-A6C34878D82A}">
                    <a16:rowId xmlns:a16="http://schemas.microsoft.com/office/drawing/2014/main" val="4167371379"/>
                  </a:ext>
                </a:extLst>
              </a:tr>
              <a:tr h="361094">
                <a:tc>
                  <a:txBody>
                    <a:bodyPr/>
                    <a:lstStyle/>
                    <a:p>
                      <a:r>
                        <a:rPr lang="hr-BA" dirty="0"/>
                        <a:t>2</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3</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4</a:t>
                      </a:r>
                    </a:p>
                  </a:txBody>
                  <a:tcPr/>
                </a:tc>
                <a:extLst>
                  <a:ext uri="{0D108BD9-81ED-4DB2-BD59-A6C34878D82A}">
                    <a16:rowId xmlns:a16="http://schemas.microsoft.com/office/drawing/2014/main" val="3592942618"/>
                  </a:ext>
                </a:extLst>
              </a:tr>
              <a:tr h="361094">
                <a:tc>
                  <a:txBody>
                    <a:bodyPr/>
                    <a:lstStyle/>
                    <a:p>
                      <a:r>
                        <a:rPr lang="hr-BA" dirty="0"/>
                        <a:t>2</a:t>
                      </a:r>
                    </a:p>
                  </a:txBody>
                  <a:tcPr/>
                </a:tc>
                <a:tc>
                  <a:txBody>
                    <a:bodyPr/>
                    <a:lstStyle/>
                    <a:p>
                      <a:r>
                        <a:rPr lang="hr-BA" dirty="0"/>
                        <a:t>3</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4</a:t>
                      </a:r>
                    </a:p>
                  </a:txBody>
                  <a:tcPr/>
                </a:tc>
                <a:tc>
                  <a:txBody>
                    <a:bodyPr/>
                    <a:lstStyle/>
                    <a:p>
                      <a:r>
                        <a:rPr lang="hr-BA" dirty="0"/>
                        <a:t>4</a:t>
                      </a:r>
                    </a:p>
                  </a:txBody>
                  <a:tcPr/>
                </a:tc>
                <a:extLst>
                  <a:ext uri="{0D108BD9-81ED-4DB2-BD59-A6C34878D82A}">
                    <a16:rowId xmlns:a16="http://schemas.microsoft.com/office/drawing/2014/main" val="3048662745"/>
                  </a:ext>
                </a:extLst>
              </a:tr>
            </a:tbl>
          </a:graphicData>
        </a:graphic>
      </p:graphicFrame>
      <p:graphicFrame>
        <p:nvGraphicFramePr>
          <p:cNvPr id="30" name="Tablica 2">
            <a:extLst>
              <a:ext uri="{FF2B5EF4-FFF2-40B4-BE49-F238E27FC236}">
                <a16:creationId xmlns:a16="http://schemas.microsoft.com/office/drawing/2014/main" id="{1811A09A-D2CA-4292-BE31-547F00CAA5A2}"/>
              </a:ext>
            </a:extLst>
          </p:cNvPr>
          <p:cNvGraphicFramePr>
            <a:graphicFrameLocks noGrp="1"/>
          </p:cNvGraphicFramePr>
          <p:nvPr>
            <p:extLst>
              <p:ext uri="{D42A27DB-BD31-4B8C-83A1-F6EECF244321}">
                <p14:modId xmlns:p14="http://schemas.microsoft.com/office/powerpoint/2010/main" val="2975912690"/>
              </p:ext>
            </p:extLst>
          </p:nvPr>
        </p:nvGraphicFramePr>
        <p:xfrm>
          <a:off x="7323389"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X*X</a:t>
                      </a:r>
                    </a:p>
                  </a:txBody>
                  <a:tcPr/>
                </a:tc>
                <a:tc>
                  <a:txBody>
                    <a:bodyPr/>
                    <a:lstStyle/>
                    <a:p>
                      <a:r>
                        <a:rPr lang="hr-BA" dirty="0"/>
                        <a:t>Y*Y</a:t>
                      </a:r>
                    </a:p>
                  </a:txBody>
                  <a:tcPr/>
                </a:tc>
                <a:extLst>
                  <a:ext uri="{0D108BD9-81ED-4DB2-BD59-A6C34878D82A}">
                    <a16:rowId xmlns:a16="http://schemas.microsoft.com/office/drawing/2014/main" val="3597223198"/>
                  </a:ext>
                </a:extLst>
              </a:tr>
              <a:tr h="361094">
                <a:tc>
                  <a:txBody>
                    <a:bodyPr/>
                    <a:lstStyle/>
                    <a:p>
                      <a:r>
                        <a:rPr lang="hr-BA" dirty="0"/>
                        <a:t>9</a:t>
                      </a:r>
                    </a:p>
                  </a:txBody>
                  <a:tcPr/>
                </a:tc>
                <a:tc>
                  <a:txBody>
                    <a:bodyPr/>
                    <a:lstStyle/>
                    <a:p>
                      <a:r>
                        <a:rPr lang="hr-BA" dirty="0"/>
                        <a:t>9</a:t>
                      </a:r>
                    </a:p>
                  </a:txBody>
                  <a:tcPr/>
                </a:tc>
                <a:extLst>
                  <a:ext uri="{0D108BD9-81ED-4DB2-BD59-A6C34878D82A}">
                    <a16:rowId xmlns:a16="http://schemas.microsoft.com/office/drawing/2014/main" val="4167371379"/>
                  </a:ext>
                </a:extLst>
              </a:tr>
              <a:tr h="361094">
                <a:tc>
                  <a:txBody>
                    <a:bodyPr/>
                    <a:lstStyle/>
                    <a:p>
                      <a:r>
                        <a:rPr lang="hr-BA" dirty="0"/>
                        <a:t>4</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9</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16</a:t>
                      </a:r>
                    </a:p>
                  </a:txBody>
                  <a:tcPr/>
                </a:tc>
                <a:extLst>
                  <a:ext uri="{0D108BD9-81ED-4DB2-BD59-A6C34878D82A}">
                    <a16:rowId xmlns:a16="http://schemas.microsoft.com/office/drawing/2014/main" val="3592942618"/>
                  </a:ext>
                </a:extLst>
              </a:tr>
              <a:tr h="361094">
                <a:tc>
                  <a:txBody>
                    <a:bodyPr/>
                    <a:lstStyle/>
                    <a:p>
                      <a:r>
                        <a:rPr lang="hr-BA" dirty="0"/>
                        <a:t>4</a:t>
                      </a:r>
                    </a:p>
                  </a:txBody>
                  <a:tcPr/>
                </a:tc>
                <a:tc>
                  <a:txBody>
                    <a:bodyPr/>
                    <a:lstStyle/>
                    <a:p>
                      <a:r>
                        <a:rPr lang="hr-BA" dirty="0"/>
                        <a:t>9</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16</a:t>
                      </a:r>
                    </a:p>
                  </a:txBody>
                  <a:tcPr/>
                </a:tc>
                <a:tc>
                  <a:txBody>
                    <a:bodyPr/>
                    <a:lstStyle/>
                    <a:p>
                      <a:r>
                        <a:rPr lang="hr-BA" dirty="0"/>
                        <a:t>16</a:t>
                      </a:r>
                    </a:p>
                  </a:txBody>
                  <a:tcPr/>
                </a:tc>
                <a:extLst>
                  <a:ext uri="{0D108BD9-81ED-4DB2-BD59-A6C34878D82A}">
                    <a16:rowId xmlns:a16="http://schemas.microsoft.com/office/drawing/2014/main" val="3048662745"/>
                  </a:ext>
                </a:extLst>
              </a:tr>
            </a:tbl>
          </a:graphicData>
        </a:graphic>
      </p:graphicFrame>
      <p:graphicFrame>
        <p:nvGraphicFramePr>
          <p:cNvPr id="3" name="Tablica 6">
            <a:extLst>
              <a:ext uri="{FF2B5EF4-FFF2-40B4-BE49-F238E27FC236}">
                <a16:creationId xmlns:a16="http://schemas.microsoft.com/office/drawing/2014/main" id="{0E37015C-BD6B-4616-B70E-0FCD7C11176E}"/>
              </a:ext>
            </a:extLst>
          </p:cNvPr>
          <p:cNvGraphicFramePr>
            <a:graphicFrameLocks noGrp="1"/>
          </p:cNvGraphicFramePr>
          <p:nvPr>
            <p:extLst>
              <p:ext uri="{D42A27DB-BD31-4B8C-83A1-F6EECF244321}">
                <p14:modId xmlns:p14="http://schemas.microsoft.com/office/powerpoint/2010/main" val="3280390448"/>
              </p:ext>
            </p:extLst>
          </p:nvPr>
        </p:nvGraphicFramePr>
        <p:xfrm>
          <a:off x="10406486" y="688631"/>
          <a:ext cx="1445334" cy="2926080"/>
        </p:xfrm>
        <a:graphic>
          <a:graphicData uri="http://schemas.openxmlformats.org/drawingml/2006/table">
            <a:tbl>
              <a:tblPr firstRow="1" bandRow="1">
                <a:tableStyleId>{5C22544A-7EE6-4342-B048-85BDC9FD1C3A}</a:tableStyleId>
              </a:tblPr>
              <a:tblGrid>
                <a:gridCol w="1445334">
                  <a:extLst>
                    <a:ext uri="{9D8B030D-6E8A-4147-A177-3AD203B41FA5}">
                      <a16:colId xmlns:a16="http://schemas.microsoft.com/office/drawing/2014/main" val="568330195"/>
                    </a:ext>
                  </a:extLst>
                </a:gridCol>
              </a:tblGrid>
              <a:tr h="365760">
                <a:tc>
                  <a:txBody>
                    <a:bodyPr/>
                    <a:lstStyle/>
                    <a:p>
                      <a:r>
                        <a:rPr lang="hr-BA" dirty="0"/>
                        <a:t>X*X + Y*Y</a:t>
                      </a:r>
                    </a:p>
                  </a:txBody>
                  <a:tcPr/>
                </a:tc>
                <a:extLst>
                  <a:ext uri="{0D108BD9-81ED-4DB2-BD59-A6C34878D82A}">
                    <a16:rowId xmlns:a16="http://schemas.microsoft.com/office/drawing/2014/main" val="2237445972"/>
                  </a:ext>
                </a:extLst>
              </a:tr>
              <a:tr h="365760">
                <a:tc>
                  <a:txBody>
                    <a:bodyPr/>
                    <a:lstStyle/>
                    <a:p>
                      <a:r>
                        <a:rPr lang="hr-BA" dirty="0"/>
                        <a:t>18</a:t>
                      </a:r>
                    </a:p>
                  </a:txBody>
                  <a:tcPr/>
                </a:tc>
                <a:extLst>
                  <a:ext uri="{0D108BD9-81ED-4DB2-BD59-A6C34878D82A}">
                    <a16:rowId xmlns:a16="http://schemas.microsoft.com/office/drawing/2014/main" val="3657009136"/>
                  </a:ext>
                </a:extLst>
              </a:tr>
              <a:tr h="365760">
                <a:tc>
                  <a:txBody>
                    <a:bodyPr/>
                    <a:lstStyle/>
                    <a:p>
                      <a:r>
                        <a:rPr lang="hr-BA" dirty="0"/>
                        <a:t>5</a:t>
                      </a:r>
                    </a:p>
                  </a:txBody>
                  <a:tcPr/>
                </a:tc>
                <a:extLst>
                  <a:ext uri="{0D108BD9-81ED-4DB2-BD59-A6C34878D82A}">
                    <a16:rowId xmlns:a16="http://schemas.microsoft.com/office/drawing/2014/main" val="1609139491"/>
                  </a:ext>
                </a:extLst>
              </a:tr>
              <a:tr h="365760">
                <a:tc>
                  <a:txBody>
                    <a:bodyPr/>
                    <a:lstStyle/>
                    <a:p>
                      <a:r>
                        <a:rPr lang="hr-BA" dirty="0"/>
                        <a:t>10</a:t>
                      </a:r>
                    </a:p>
                  </a:txBody>
                  <a:tcPr/>
                </a:tc>
                <a:extLst>
                  <a:ext uri="{0D108BD9-81ED-4DB2-BD59-A6C34878D82A}">
                    <a16:rowId xmlns:a16="http://schemas.microsoft.com/office/drawing/2014/main" val="2908018229"/>
                  </a:ext>
                </a:extLst>
              </a:tr>
              <a:tr h="365760">
                <a:tc>
                  <a:txBody>
                    <a:bodyPr/>
                    <a:lstStyle/>
                    <a:p>
                      <a:r>
                        <a:rPr lang="hr-BA" dirty="0"/>
                        <a:t>17</a:t>
                      </a:r>
                    </a:p>
                  </a:txBody>
                  <a:tcPr/>
                </a:tc>
                <a:extLst>
                  <a:ext uri="{0D108BD9-81ED-4DB2-BD59-A6C34878D82A}">
                    <a16:rowId xmlns:a16="http://schemas.microsoft.com/office/drawing/2014/main" val="1940945573"/>
                  </a:ext>
                </a:extLst>
              </a:tr>
              <a:tr h="365760">
                <a:tc>
                  <a:txBody>
                    <a:bodyPr/>
                    <a:lstStyle/>
                    <a:p>
                      <a:r>
                        <a:rPr lang="hr-BA" dirty="0"/>
                        <a:t>13</a:t>
                      </a:r>
                    </a:p>
                  </a:txBody>
                  <a:tcPr/>
                </a:tc>
                <a:extLst>
                  <a:ext uri="{0D108BD9-81ED-4DB2-BD59-A6C34878D82A}">
                    <a16:rowId xmlns:a16="http://schemas.microsoft.com/office/drawing/2014/main" val="3527740448"/>
                  </a:ext>
                </a:extLst>
              </a:tr>
              <a:tr h="365760">
                <a:tc>
                  <a:txBody>
                    <a:bodyPr/>
                    <a:lstStyle/>
                    <a:p>
                      <a:r>
                        <a:rPr lang="hr-BA" dirty="0"/>
                        <a:t>2</a:t>
                      </a:r>
                    </a:p>
                  </a:txBody>
                  <a:tcPr/>
                </a:tc>
                <a:extLst>
                  <a:ext uri="{0D108BD9-81ED-4DB2-BD59-A6C34878D82A}">
                    <a16:rowId xmlns:a16="http://schemas.microsoft.com/office/drawing/2014/main" val="2710810106"/>
                  </a:ext>
                </a:extLst>
              </a:tr>
              <a:tr h="365760">
                <a:tc>
                  <a:txBody>
                    <a:bodyPr/>
                    <a:lstStyle/>
                    <a:p>
                      <a:r>
                        <a:rPr lang="hr-BA" dirty="0"/>
                        <a:t>32</a:t>
                      </a:r>
                    </a:p>
                  </a:txBody>
                  <a:tcPr/>
                </a:tc>
                <a:extLst>
                  <a:ext uri="{0D108BD9-81ED-4DB2-BD59-A6C34878D82A}">
                    <a16:rowId xmlns:a16="http://schemas.microsoft.com/office/drawing/2014/main" val="3602716421"/>
                  </a:ext>
                </a:extLst>
              </a:tr>
            </a:tbl>
          </a:graphicData>
        </a:graphic>
      </p:graphicFrame>
    </p:spTree>
    <p:extLst>
      <p:ext uri="{BB962C8B-B14F-4D97-AF65-F5344CB8AC3E}">
        <p14:creationId xmlns:p14="http://schemas.microsoft.com/office/powerpoint/2010/main" val="375118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423307" y="5512573"/>
            <a:ext cx="10536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Elipsa 9">
            <a:extLst>
              <a:ext uri="{FF2B5EF4-FFF2-40B4-BE49-F238E27FC236}">
                <a16:creationId xmlns:a16="http://schemas.microsoft.com/office/drawing/2014/main" id="{FF49B5C7-C110-4C24-AFE0-50A639F485A7}"/>
              </a:ext>
            </a:extLst>
          </p:cNvPr>
          <p:cNvSpPr/>
          <p:nvPr/>
        </p:nvSpPr>
        <p:spPr>
          <a:xfrm>
            <a:off x="3502937" y="542024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3325591" y="542294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4452806" y="543454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3829758" y="542294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4228112" y="542840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3637115" y="542294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1054146" y="542835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1644514" y="542294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1317693" y="542840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4022401" y="5428403"/>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graphicFrame>
        <p:nvGraphicFramePr>
          <p:cNvPr id="2" name="Tablica 2">
            <a:extLst>
              <a:ext uri="{FF2B5EF4-FFF2-40B4-BE49-F238E27FC236}">
                <a16:creationId xmlns:a16="http://schemas.microsoft.com/office/drawing/2014/main" id="{EB2DF682-E1C6-416F-B4B7-2089EA38F3C1}"/>
              </a:ext>
            </a:extLst>
          </p:cNvPr>
          <p:cNvGraphicFramePr>
            <a:graphicFrameLocks noGrp="1"/>
          </p:cNvGraphicFramePr>
          <p:nvPr/>
        </p:nvGraphicFramePr>
        <p:xfrm>
          <a:off x="4146357"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a:t>
                      </a:r>
                    </a:p>
                  </a:txBody>
                  <a:tcPr/>
                </a:tc>
                <a:tc>
                  <a:txBody>
                    <a:bodyPr/>
                    <a:lstStyle/>
                    <a:p>
                      <a:r>
                        <a:rPr lang="hr-BA" dirty="0"/>
                        <a:t>Y</a:t>
                      </a:r>
                    </a:p>
                  </a:txBody>
                  <a:tcPr/>
                </a:tc>
                <a:extLst>
                  <a:ext uri="{0D108BD9-81ED-4DB2-BD59-A6C34878D82A}">
                    <a16:rowId xmlns:a16="http://schemas.microsoft.com/office/drawing/2014/main" val="3597223198"/>
                  </a:ext>
                </a:extLst>
              </a:tr>
              <a:tr h="361094">
                <a:tc>
                  <a:txBody>
                    <a:bodyPr/>
                    <a:lstStyle/>
                    <a:p>
                      <a:r>
                        <a:rPr lang="hr-BA" dirty="0"/>
                        <a:t>3</a:t>
                      </a:r>
                    </a:p>
                  </a:txBody>
                  <a:tcPr/>
                </a:tc>
                <a:tc>
                  <a:txBody>
                    <a:bodyPr/>
                    <a:lstStyle/>
                    <a:p>
                      <a:r>
                        <a:rPr lang="hr-BA" dirty="0"/>
                        <a:t>3</a:t>
                      </a:r>
                    </a:p>
                  </a:txBody>
                  <a:tcPr/>
                </a:tc>
                <a:extLst>
                  <a:ext uri="{0D108BD9-81ED-4DB2-BD59-A6C34878D82A}">
                    <a16:rowId xmlns:a16="http://schemas.microsoft.com/office/drawing/2014/main" val="4167371379"/>
                  </a:ext>
                </a:extLst>
              </a:tr>
              <a:tr h="361094">
                <a:tc>
                  <a:txBody>
                    <a:bodyPr/>
                    <a:lstStyle/>
                    <a:p>
                      <a:r>
                        <a:rPr lang="hr-BA" dirty="0"/>
                        <a:t>2</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3</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4</a:t>
                      </a:r>
                    </a:p>
                  </a:txBody>
                  <a:tcPr/>
                </a:tc>
                <a:extLst>
                  <a:ext uri="{0D108BD9-81ED-4DB2-BD59-A6C34878D82A}">
                    <a16:rowId xmlns:a16="http://schemas.microsoft.com/office/drawing/2014/main" val="3592942618"/>
                  </a:ext>
                </a:extLst>
              </a:tr>
              <a:tr h="361094">
                <a:tc>
                  <a:txBody>
                    <a:bodyPr/>
                    <a:lstStyle/>
                    <a:p>
                      <a:r>
                        <a:rPr lang="hr-BA" dirty="0"/>
                        <a:t>2</a:t>
                      </a:r>
                    </a:p>
                  </a:txBody>
                  <a:tcPr/>
                </a:tc>
                <a:tc>
                  <a:txBody>
                    <a:bodyPr/>
                    <a:lstStyle/>
                    <a:p>
                      <a:r>
                        <a:rPr lang="hr-BA" dirty="0"/>
                        <a:t>3</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4</a:t>
                      </a:r>
                    </a:p>
                  </a:txBody>
                  <a:tcPr/>
                </a:tc>
                <a:tc>
                  <a:txBody>
                    <a:bodyPr/>
                    <a:lstStyle/>
                    <a:p>
                      <a:r>
                        <a:rPr lang="hr-BA" dirty="0"/>
                        <a:t>4</a:t>
                      </a:r>
                    </a:p>
                  </a:txBody>
                  <a:tcPr/>
                </a:tc>
                <a:extLst>
                  <a:ext uri="{0D108BD9-81ED-4DB2-BD59-A6C34878D82A}">
                    <a16:rowId xmlns:a16="http://schemas.microsoft.com/office/drawing/2014/main" val="3048662745"/>
                  </a:ext>
                </a:extLst>
              </a:tr>
            </a:tbl>
          </a:graphicData>
        </a:graphic>
      </p:graphicFrame>
      <p:graphicFrame>
        <p:nvGraphicFramePr>
          <p:cNvPr id="30" name="Tablica 2">
            <a:extLst>
              <a:ext uri="{FF2B5EF4-FFF2-40B4-BE49-F238E27FC236}">
                <a16:creationId xmlns:a16="http://schemas.microsoft.com/office/drawing/2014/main" id="{1811A09A-D2CA-4292-BE31-547F00CAA5A2}"/>
              </a:ext>
            </a:extLst>
          </p:cNvPr>
          <p:cNvGraphicFramePr>
            <a:graphicFrameLocks noGrp="1"/>
          </p:cNvGraphicFramePr>
          <p:nvPr/>
        </p:nvGraphicFramePr>
        <p:xfrm>
          <a:off x="7323389" y="688631"/>
          <a:ext cx="3205324" cy="2926080"/>
        </p:xfrm>
        <a:graphic>
          <a:graphicData uri="http://schemas.openxmlformats.org/drawingml/2006/table">
            <a:tbl>
              <a:tblPr firstRow="1" bandRow="1">
                <a:tableStyleId>{5C22544A-7EE6-4342-B048-85BDC9FD1C3A}</a:tableStyleId>
              </a:tblPr>
              <a:tblGrid>
                <a:gridCol w="1602662">
                  <a:extLst>
                    <a:ext uri="{9D8B030D-6E8A-4147-A177-3AD203B41FA5}">
                      <a16:colId xmlns:a16="http://schemas.microsoft.com/office/drawing/2014/main" val="509203770"/>
                    </a:ext>
                  </a:extLst>
                </a:gridCol>
                <a:gridCol w="1602662">
                  <a:extLst>
                    <a:ext uri="{9D8B030D-6E8A-4147-A177-3AD203B41FA5}">
                      <a16:colId xmlns:a16="http://schemas.microsoft.com/office/drawing/2014/main" val="3166180975"/>
                    </a:ext>
                  </a:extLst>
                </a:gridCol>
              </a:tblGrid>
              <a:tr h="361094">
                <a:tc>
                  <a:txBody>
                    <a:bodyPr/>
                    <a:lstStyle/>
                    <a:p>
                      <a:r>
                        <a:rPr lang="hr-BA" dirty="0"/>
                        <a:t>X*X</a:t>
                      </a:r>
                    </a:p>
                  </a:txBody>
                  <a:tcPr/>
                </a:tc>
                <a:tc>
                  <a:txBody>
                    <a:bodyPr/>
                    <a:lstStyle/>
                    <a:p>
                      <a:r>
                        <a:rPr lang="hr-BA" dirty="0"/>
                        <a:t>Y*Y</a:t>
                      </a:r>
                    </a:p>
                  </a:txBody>
                  <a:tcPr/>
                </a:tc>
                <a:extLst>
                  <a:ext uri="{0D108BD9-81ED-4DB2-BD59-A6C34878D82A}">
                    <a16:rowId xmlns:a16="http://schemas.microsoft.com/office/drawing/2014/main" val="3597223198"/>
                  </a:ext>
                </a:extLst>
              </a:tr>
              <a:tr h="361094">
                <a:tc>
                  <a:txBody>
                    <a:bodyPr/>
                    <a:lstStyle/>
                    <a:p>
                      <a:r>
                        <a:rPr lang="hr-BA" dirty="0"/>
                        <a:t>9</a:t>
                      </a:r>
                    </a:p>
                  </a:txBody>
                  <a:tcPr/>
                </a:tc>
                <a:tc>
                  <a:txBody>
                    <a:bodyPr/>
                    <a:lstStyle/>
                    <a:p>
                      <a:r>
                        <a:rPr lang="hr-BA" dirty="0"/>
                        <a:t>9</a:t>
                      </a:r>
                    </a:p>
                  </a:txBody>
                  <a:tcPr/>
                </a:tc>
                <a:extLst>
                  <a:ext uri="{0D108BD9-81ED-4DB2-BD59-A6C34878D82A}">
                    <a16:rowId xmlns:a16="http://schemas.microsoft.com/office/drawing/2014/main" val="4167371379"/>
                  </a:ext>
                </a:extLst>
              </a:tr>
              <a:tr h="361094">
                <a:tc>
                  <a:txBody>
                    <a:bodyPr/>
                    <a:lstStyle/>
                    <a:p>
                      <a:r>
                        <a:rPr lang="hr-BA" dirty="0"/>
                        <a:t>4</a:t>
                      </a:r>
                    </a:p>
                  </a:txBody>
                  <a:tcPr/>
                </a:tc>
                <a:tc>
                  <a:txBody>
                    <a:bodyPr/>
                    <a:lstStyle/>
                    <a:p>
                      <a:r>
                        <a:rPr lang="hr-BA" dirty="0"/>
                        <a:t>1</a:t>
                      </a:r>
                    </a:p>
                  </a:txBody>
                  <a:tcPr/>
                </a:tc>
                <a:extLst>
                  <a:ext uri="{0D108BD9-81ED-4DB2-BD59-A6C34878D82A}">
                    <a16:rowId xmlns:a16="http://schemas.microsoft.com/office/drawing/2014/main" val="954028996"/>
                  </a:ext>
                </a:extLst>
              </a:tr>
              <a:tr h="361094">
                <a:tc>
                  <a:txBody>
                    <a:bodyPr/>
                    <a:lstStyle/>
                    <a:p>
                      <a:r>
                        <a:rPr lang="hr-BA" dirty="0"/>
                        <a:t>1</a:t>
                      </a:r>
                    </a:p>
                  </a:txBody>
                  <a:tcPr/>
                </a:tc>
                <a:tc>
                  <a:txBody>
                    <a:bodyPr/>
                    <a:lstStyle/>
                    <a:p>
                      <a:r>
                        <a:rPr lang="hr-BA" dirty="0"/>
                        <a:t>9</a:t>
                      </a:r>
                    </a:p>
                  </a:txBody>
                  <a:tcPr/>
                </a:tc>
                <a:extLst>
                  <a:ext uri="{0D108BD9-81ED-4DB2-BD59-A6C34878D82A}">
                    <a16:rowId xmlns:a16="http://schemas.microsoft.com/office/drawing/2014/main" val="2158839631"/>
                  </a:ext>
                </a:extLst>
              </a:tr>
              <a:tr h="361094">
                <a:tc>
                  <a:txBody>
                    <a:bodyPr/>
                    <a:lstStyle/>
                    <a:p>
                      <a:r>
                        <a:rPr lang="hr-BA" dirty="0"/>
                        <a:t>1</a:t>
                      </a:r>
                    </a:p>
                  </a:txBody>
                  <a:tcPr/>
                </a:tc>
                <a:tc>
                  <a:txBody>
                    <a:bodyPr/>
                    <a:lstStyle/>
                    <a:p>
                      <a:r>
                        <a:rPr lang="hr-BA" dirty="0"/>
                        <a:t>16</a:t>
                      </a:r>
                    </a:p>
                  </a:txBody>
                  <a:tcPr/>
                </a:tc>
                <a:extLst>
                  <a:ext uri="{0D108BD9-81ED-4DB2-BD59-A6C34878D82A}">
                    <a16:rowId xmlns:a16="http://schemas.microsoft.com/office/drawing/2014/main" val="3592942618"/>
                  </a:ext>
                </a:extLst>
              </a:tr>
              <a:tr h="361094">
                <a:tc>
                  <a:txBody>
                    <a:bodyPr/>
                    <a:lstStyle/>
                    <a:p>
                      <a:r>
                        <a:rPr lang="hr-BA" dirty="0"/>
                        <a:t>4</a:t>
                      </a:r>
                    </a:p>
                  </a:txBody>
                  <a:tcPr/>
                </a:tc>
                <a:tc>
                  <a:txBody>
                    <a:bodyPr/>
                    <a:lstStyle/>
                    <a:p>
                      <a:r>
                        <a:rPr lang="hr-BA" dirty="0"/>
                        <a:t>9</a:t>
                      </a:r>
                    </a:p>
                  </a:txBody>
                  <a:tcPr/>
                </a:tc>
                <a:extLst>
                  <a:ext uri="{0D108BD9-81ED-4DB2-BD59-A6C34878D82A}">
                    <a16:rowId xmlns:a16="http://schemas.microsoft.com/office/drawing/2014/main" val="699272984"/>
                  </a:ext>
                </a:extLst>
              </a:tr>
              <a:tr h="361094">
                <a:tc>
                  <a:txBody>
                    <a:bodyPr/>
                    <a:lstStyle/>
                    <a:p>
                      <a:r>
                        <a:rPr lang="hr-BA" dirty="0"/>
                        <a:t>1</a:t>
                      </a:r>
                    </a:p>
                  </a:txBody>
                  <a:tcPr/>
                </a:tc>
                <a:tc>
                  <a:txBody>
                    <a:bodyPr/>
                    <a:lstStyle/>
                    <a:p>
                      <a:r>
                        <a:rPr lang="hr-BA" dirty="0"/>
                        <a:t>1</a:t>
                      </a:r>
                    </a:p>
                  </a:txBody>
                  <a:tcPr/>
                </a:tc>
                <a:extLst>
                  <a:ext uri="{0D108BD9-81ED-4DB2-BD59-A6C34878D82A}">
                    <a16:rowId xmlns:a16="http://schemas.microsoft.com/office/drawing/2014/main" val="2845846649"/>
                  </a:ext>
                </a:extLst>
              </a:tr>
              <a:tr h="361094">
                <a:tc>
                  <a:txBody>
                    <a:bodyPr/>
                    <a:lstStyle/>
                    <a:p>
                      <a:r>
                        <a:rPr lang="hr-BA" dirty="0"/>
                        <a:t>16</a:t>
                      </a:r>
                    </a:p>
                  </a:txBody>
                  <a:tcPr/>
                </a:tc>
                <a:tc>
                  <a:txBody>
                    <a:bodyPr/>
                    <a:lstStyle/>
                    <a:p>
                      <a:r>
                        <a:rPr lang="hr-BA" dirty="0"/>
                        <a:t>16</a:t>
                      </a:r>
                    </a:p>
                  </a:txBody>
                  <a:tcPr/>
                </a:tc>
                <a:extLst>
                  <a:ext uri="{0D108BD9-81ED-4DB2-BD59-A6C34878D82A}">
                    <a16:rowId xmlns:a16="http://schemas.microsoft.com/office/drawing/2014/main" val="3048662745"/>
                  </a:ext>
                </a:extLst>
              </a:tr>
            </a:tbl>
          </a:graphicData>
        </a:graphic>
      </p:graphicFrame>
      <p:graphicFrame>
        <p:nvGraphicFramePr>
          <p:cNvPr id="3" name="Tablica 6">
            <a:extLst>
              <a:ext uri="{FF2B5EF4-FFF2-40B4-BE49-F238E27FC236}">
                <a16:creationId xmlns:a16="http://schemas.microsoft.com/office/drawing/2014/main" id="{0E37015C-BD6B-4616-B70E-0FCD7C11176E}"/>
              </a:ext>
            </a:extLst>
          </p:cNvPr>
          <p:cNvGraphicFramePr>
            <a:graphicFrameLocks noGrp="1"/>
          </p:cNvGraphicFramePr>
          <p:nvPr/>
        </p:nvGraphicFramePr>
        <p:xfrm>
          <a:off x="10406486" y="688631"/>
          <a:ext cx="1445334" cy="2926080"/>
        </p:xfrm>
        <a:graphic>
          <a:graphicData uri="http://schemas.openxmlformats.org/drawingml/2006/table">
            <a:tbl>
              <a:tblPr firstRow="1" bandRow="1">
                <a:tableStyleId>{5C22544A-7EE6-4342-B048-85BDC9FD1C3A}</a:tableStyleId>
              </a:tblPr>
              <a:tblGrid>
                <a:gridCol w="1445334">
                  <a:extLst>
                    <a:ext uri="{9D8B030D-6E8A-4147-A177-3AD203B41FA5}">
                      <a16:colId xmlns:a16="http://schemas.microsoft.com/office/drawing/2014/main" val="568330195"/>
                    </a:ext>
                  </a:extLst>
                </a:gridCol>
              </a:tblGrid>
              <a:tr h="365760">
                <a:tc>
                  <a:txBody>
                    <a:bodyPr/>
                    <a:lstStyle/>
                    <a:p>
                      <a:r>
                        <a:rPr lang="hr-BA" dirty="0"/>
                        <a:t>X*X + Y*Y</a:t>
                      </a:r>
                    </a:p>
                  </a:txBody>
                  <a:tcPr/>
                </a:tc>
                <a:extLst>
                  <a:ext uri="{0D108BD9-81ED-4DB2-BD59-A6C34878D82A}">
                    <a16:rowId xmlns:a16="http://schemas.microsoft.com/office/drawing/2014/main" val="2237445972"/>
                  </a:ext>
                </a:extLst>
              </a:tr>
              <a:tr h="365760">
                <a:tc>
                  <a:txBody>
                    <a:bodyPr/>
                    <a:lstStyle/>
                    <a:p>
                      <a:r>
                        <a:rPr lang="hr-BA" dirty="0"/>
                        <a:t>18</a:t>
                      </a:r>
                    </a:p>
                  </a:txBody>
                  <a:tcPr/>
                </a:tc>
                <a:extLst>
                  <a:ext uri="{0D108BD9-81ED-4DB2-BD59-A6C34878D82A}">
                    <a16:rowId xmlns:a16="http://schemas.microsoft.com/office/drawing/2014/main" val="3657009136"/>
                  </a:ext>
                </a:extLst>
              </a:tr>
              <a:tr h="365760">
                <a:tc>
                  <a:txBody>
                    <a:bodyPr/>
                    <a:lstStyle/>
                    <a:p>
                      <a:r>
                        <a:rPr lang="hr-BA" dirty="0"/>
                        <a:t>5</a:t>
                      </a:r>
                    </a:p>
                  </a:txBody>
                  <a:tcPr/>
                </a:tc>
                <a:extLst>
                  <a:ext uri="{0D108BD9-81ED-4DB2-BD59-A6C34878D82A}">
                    <a16:rowId xmlns:a16="http://schemas.microsoft.com/office/drawing/2014/main" val="1609139491"/>
                  </a:ext>
                </a:extLst>
              </a:tr>
              <a:tr h="365760">
                <a:tc>
                  <a:txBody>
                    <a:bodyPr/>
                    <a:lstStyle/>
                    <a:p>
                      <a:r>
                        <a:rPr lang="hr-BA" dirty="0"/>
                        <a:t>10</a:t>
                      </a:r>
                    </a:p>
                  </a:txBody>
                  <a:tcPr/>
                </a:tc>
                <a:extLst>
                  <a:ext uri="{0D108BD9-81ED-4DB2-BD59-A6C34878D82A}">
                    <a16:rowId xmlns:a16="http://schemas.microsoft.com/office/drawing/2014/main" val="2908018229"/>
                  </a:ext>
                </a:extLst>
              </a:tr>
              <a:tr h="365760">
                <a:tc>
                  <a:txBody>
                    <a:bodyPr/>
                    <a:lstStyle/>
                    <a:p>
                      <a:r>
                        <a:rPr lang="hr-BA" dirty="0"/>
                        <a:t>17</a:t>
                      </a:r>
                    </a:p>
                  </a:txBody>
                  <a:tcPr/>
                </a:tc>
                <a:extLst>
                  <a:ext uri="{0D108BD9-81ED-4DB2-BD59-A6C34878D82A}">
                    <a16:rowId xmlns:a16="http://schemas.microsoft.com/office/drawing/2014/main" val="1940945573"/>
                  </a:ext>
                </a:extLst>
              </a:tr>
              <a:tr h="365760">
                <a:tc>
                  <a:txBody>
                    <a:bodyPr/>
                    <a:lstStyle/>
                    <a:p>
                      <a:r>
                        <a:rPr lang="hr-BA" dirty="0"/>
                        <a:t>13</a:t>
                      </a:r>
                    </a:p>
                  </a:txBody>
                  <a:tcPr/>
                </a:tc>
                <a:extLst>
                  <a:ext uri="{0D108BD9-81ED-4DB2-BD59-A6C34878D82A}">
                    <a16:rowId xmlns:a16="http://schemas.microsoft.com/office/drawing/2014/main" val="3527740448"/>
                  </a:ext>
                </a:extLst>
              </a:tr>
              <a:tr h="365760">
                <a:tc>
                  <a:txBody>
                    <a:bodyPr/>
                    <a:lstStyle/>
                    <a:p>
                      <a:r>
                        <a:rPr lang="hr-BA" dirty="0"/>
                        <a:t>2</a:t>
                      </a:r>
                    </a:p>
                  </a:txBody>
                  <a:tcPr/>
                </a:tc>
                <a:extLst>
                  <a:ext uri="{0D108BD9-81ED-4DB2-BD59-A6C34878D82A}">
                    <a16:rowId xmlns:a16="http://schemas.microsoft.com/office/drawing/2014/main" val="2710810106"/>
                  </a:ext>
                </a:extLst>
              </a:tr>
              <a:tr h="365760">
                <a:tc>
                  <a:txBody>
                    <a:bodyPr/>
                    <a:lstStyle/>
                    <a:p>
                      <a:r>
                        <a:rPr lang="hr-BA" dirty="0"/>
                        <a:t>32</a:t>
                      </a:r>
                    </a:p>
                  </a:txBody>
                  <a:tcPr/>
                </a:tc>
                <a:extLst>
                  <a:ext uri="{0D108BD9-81ED-4DB2-BD59-A6C34878D82A}">
                    <a16:rowId xmlns:a16="http://schemas.microsoft.com/office/drawing/2014/main" val="3602716421"/>
                  </a:ext>
                </a:extLst>
              </a:tr>
            </a:tbl>
          </a:graphicData>
        </a:graphic>
      </p:graphicFrame>
      <p:sp>
        <p:nvSpPr>
          <p:cNvPr id="31" name="Elipsa 30">
            <a:extLst>
              <a:ext uri="{FF2B5EF4-FFF2-40B4-BE49-F238E27FC236}">
                <a16:creationId xmlns:a16="http://schemas.microsoft.com/office/drawing/2014/main" id="{A5177CA0-5B0E-4A04-86B7-AF2FA7358B0A}"/>
              </a:ext>
            </a:extLst>
          </p:cNvPr>
          <p:cNvSpPr/>
          <p:nvPr/>
        </p:nvSpPr>
        <p:spPr>
          <a:xfrm>
            <a:off x="1908061" y="5428403"/>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32" name="Elipsa 31">
            <a:extLst>
              <a:ext uri="{FF2B5EF4-FFF2-40B4-BE49-F238E27FC236}">
                <a16:creationId xmlns:a16="http://schemas.microsoft.com/office/drawing/2014/main" id="{D5519C43-9FC4-4E81-BF79-517EC8A088B8}"/>
              </a:ext>
            </a:extLst>
          </p:cNvPr>
          <p:cNvSpPr/>
          <p:nvPr/>
        </p:nvSpPr>
        <p:spPr>
          <a:xfrm>
            <a:off x="859969" y="546335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33" name="Elipsa 32">
            <a:extLst>
              <a:ext uri="{FF2B5EF4-FFF2-40B4-BE49-F238E27FC236}">
                <a16:creationId xmlns:a16="http://schemas.microsoft.com/office/drawing/2014/main" id="{94315A83-163E-4D40-885A-41A2C507C529}"/>
              </a:ext>
            </a:extLst>
          </p:cNvPr>
          <p:cNvSpPr/>
          <p:nvPr/>
        </p:nvSpPr>
        <p:spPr>
          <a:xfrm>
            <a:off x="1550104" y="546335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mc:AlternateContent xmlns:mc="http://schemas.openxmlformats.org/markup-compatibility/2006" xmlns:a14="http://schemas.microsoft.com/office/drawing/2010/main">
        <mc:Choice Requires="a14">
          <p:sp>
            <p:nvSpPr>
              <p:cNvPr id="8" name="TekstniOkvir 7">
                <a:extLst>
                  <a:ext uri="{FF2B5EF4-FFF2-40B4-BE49-F238E27FC236}">
                    <a16:creationId xmlns:a16="http://schemas.microsoft.com/office/drawing/2014/main" id="{1D8F5A7C-A017-460B-924F-9A1DAEC85C60}"/>
                  </a:ext>
                </a:extLst>
              </p:cNvPr>
              <p:cNvSpPr txBox="1"/>
              <p:nvPr/>
            </p:nvSpPr>
            <p:spPr>
              <a:xfrm>
                <a:off x="626855" y="963758"/>
                <a:ext cx="239155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hr-BA" sz="3200" b="0" i="1" smtClean="0">
                              <a:latin typeface="Cambria Math" panose="02040503050406030204" pitchFamily="18" charset="0"/>
                            </a:rPr>
                          </m:ctrlPr>
                        </m:sSupPr>
                        <m:e>
                          <m:r>
                            <a:rPr lang="hr-BA" sz="3200" b="0" i="1" smtClean="0">
                              <a:latin typeface="Cambria Math" panose="02040503050406030204" pitchFamily="18" charset="0"/>
                            </a:rPr>
                            <m:t>𝑥</m:t>
                          </m:r>
                        </m:e>
                        <m:sup>
                          <m:r>
                            <a:rPr lang="hr-BA" sz="3200" b="0" i="1" smtClean="0">
                              <a:latin typeface="Cambria Math" panose="02040503050406030204" pitchFamily="18" charset="0"/>
                            </a:rPr>
                            <m:t>2</m:t>
                          </m:r>
                        </m:sup>
                      </m:sSup>
                      <m:r>
                        <a:rPr lang="hr-BA" sz="3200" b="0" i="1" smtClean="0">
                          <a:latin typeface="Cambria Math" panose="02040503050406030204" pitchFamily="18" charset="0"/>
                        </a:rPr>
                        <m:t>+</m:t>
                      </m:r>
                      <m:sSup>
                        <m:sSupPr>
                          <m:ctrlPr>
                            <a:rPr lang="hr-BA" sz="3200" b="0" i="1" smtClean="0">
                              <a:latin typeface="Cambria Math" panose="02040503050406030204" pitchFamily="18" charset="0"/>
                            </a:rPr>
                          </m:ctrlPr>
                        </m:sSupPr>
                        <m:e>
                          <m:r>
                            <a:rPr lang="hr-BA" sz="3200" b="0" i="1" smtClean="0">
                              <a:latin typeface="Cambria Math" panose="02040503050406030204" pitchFamily="18" charset="0"/>
                            </a:rPr>
                            <m:t>𝑦</m:t>
                          </m:r>
                        </m:e>
                        <m:sup>
                          <m:r>
                            <a:rPr lang="hr-BA" sz="3200" b="0" i="1" smtClean="0">
                              <a:latin typeface="Cambria Math" panose="02040503050406030204" pitchFamily="18" charset="0"/>
                            </a:rPr>
                            <m:t>2</m:t>
                          </m:r>
                        </m:sup>
                      </m:sSup>
                      <m:r>
                        <a:rPr lang="hr-BA" sz="3200" b="0" i="1" smtClean="0">
                          <a:latin typeface="Cambria Math" panose="02040503050406030204" pitchFamily="18" charset="0"/>
                        </a:rPr>
                        <m:t>=</m:t>
                      </m:r>
                      <m:sSup>
                        <m:sSupPr>
                          <m:ctrlPr>
                            <a:rPr lang="hr-BA" sz="3200" b="0" i="1" smtClean="0">
                              <a:latin typeface="Cambria Math" panose="02040503050406030204" pitchFamily="18" charset="0"/>
                            </a:rPr>
                          </m:ctrlPr>
                        </m:sSupPr>
                        <m:e>
                          <m:r>
                            <a:rPr lang="hr-BA" sz="3200" b="0" i="1" smtClean="0">
                              <a:latin typeface="Cambria Math" panose="02040503050406030204" pitchFamily="18" charset="0"/>
                            </a:rPr>
                            <m:t>𝑟</m:t>
                          </m:r>
                        </m:e>
                        <m:sup>
                          <m:r>
                            <a:rPr lang="hr-BA" sz="3200" b="0" i="1" smtClean="0">
                              <a:latin typeface="Cambria Math" panose="02040503050406030204" pitchFamily="18" charset="0"/>
                            </a:rPr>
                            <m:t>2</m:t>
                          </m:r>
                        </m:sup>
                      </m:sSup>
                    </m:oMath>
                  </m:oMathPara>
                </a14:m>
                <a:endParaRPr lang="hr-BA" sz="3200" dirty="0"/>
              </a:p>
            </p:txBody>
          </p:sp>
        </mc:Choice>
        <mc:Fallback xmlns="">
          <p:sp>
            <p:nvSpPr>
              <p:cNvPr id="8" name="TekstniOkvir 7">
                <a:extLst>
                  <a:ext uri="{FF2B5EF4-FFF2-40B4-BE49-F238E27FC236}">
                    <a16:creationId xmlns:a16="http://schemas.microsoft.com/office/drawing/2014/main" id="{1D8F5A7C-A017-460B-924F-9A1DAEC85C60}"/>
                  </a:ext>
                </a:extLst>
              </p:cNvPr>
              <p:cNvSpPr txBox="1">
                <a:spLocks noRot="1" noChangeAspect="1" noMove="1" noResize="1" noEditPoints="1" noAdjustHandles="1" noChangeArrowheads="1" noChangeShapeType="1" noTextEdit="1"/>
              </p:cNvSpPr>
              <p:nvPr/>
            </p:nvSpPr>
            <p:spPr>
              <a:xfrm>
                <a:off x="626855" y="963758"/>
                <a:ext cx="2391552" cy="492443"/>
              </a:xfrm>
              <a:prstGeom prst="rect">
                <a:avLst/>
              </a:prstGeom>
              <a:blipFill>
                <a:blip r:embed="rId2"/>
                <a:stretch>
                  <a:fillRect/>
                </a:stretch>
              </a:blipFill>
            </p:spPr>
            <p:txBody>
              <a:bodyPr/>
              <a:lstStyle/>
              <a:p>
                <a:r>
                  <a:rPr lang="hr-BA">
                    <a:noFill/>
                  </a:rPr>
                  <a:t> </a:t>
                </a:r>
              </a:p>
            </p:txBody>
          </p:sp>
        </mc:Fallback>
      </mc:AlternateContent>
      <p:sp>
        <p:nvSpPr>
          <p:cNvPr id="13" name="TekstniOkvir 12">
            <a:extLst>
              <a:ext uri="{FF2B5EF4-FFF2-40B4-BE49-F238E27FC236}">
                <a16:creationId xmlns:a16="http://schemas.microsoft.com/office/drawing/2014/main" id="{B8E1678D-8480-40E3-A53D-577864041D34}"/>
              </a:ext>
            </a:extLst>
          </p:cNvPr>
          <p:cNvSpPr txBox="1"/>
          <p:nvPr/>
        </p:nvSpPr>
        <p:spPr>
          <a:xfrm>
            <a:off x="722176" y="1827014"/>
            <a:ext cx="2237407" cy="369332"/>
          </a:xfrm>
          <a:prstGeom prst="rect">
            <a:avLst/>
          </a:prstGeom>
          <a:noFill/>
        </p:spPr>
        <p:txBody>
          <a:bodyPr wrap="none" rtlCol="0">
            <a:spAutoFit/>
          </a:bodyPr>
          <a:lstStyle/>
          <a:p>
            <a:r>
              <a:rPr lang="en-US" dirty="0"/>
              <a:t>equation of the circle</a:t>
            </a:r>
          </a:p>
        </p:txBody>
      </p:sp>
    </p:spTree>
    <p:extLst>
      <p:ext uri="{BB962C8B-B14F-4D97-AF65-F5344CB8AC3E}">
        <p14:creationId xmlns:p14="http://schemas.microsoft.com/office/powerpoint/2010/main" val="1858977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06CE071F-ABD1-4CD3-81F7-23272BD1347C}"/>
              </a:ext>
            </a:extLst>
          </p:cNvPr>
          <p:cNvPicPr>
            <a:picLocks noChangeAspect="1"/>
          </p:cNvPicPr>
          <p:nvPr/>
        </p:nvPicPr>
        <p:blipFill rotWithShape="1">
          <a:blip r:embed="rId2"/>
          <a:srcRect l="22866" t="48380" r="21342" b="7291"/>
          <a:stretch/>
        </p:blipFill>
        <p:spPr>
          <a:xfrm>
            <a:off x="1284963" y="1170878"/>
            <a:ext cx="10072553" cy="4293220"/>
          </a:xfrm>
          <a:prstGeom prst="rect">
            <a:avLst/>
          </a:prstGeom>
        </p:spPr>
      </p:pic>
      <p:sp>
        <p:nvSpPr>
          <p:cNvPr id="6" name="Pravokutnik 5">
            <a:extLst>
              <a:ext uri="{FF2B5EF4-FFF2-40B4-BE49-F238E27FC236}">
                <a16:creationId xmlns:a16="http://schemas.microsoft.com/office/drawing/2014/main" id="{F7FAE2DB-C6AE-4854-A084-37315709F276}"/>
              </a:ext>
            </a:extLst>
          </p:cNvPr>
          <p:cNvSpPr/>
          <p:nvPr/>
        </p:nvSpPr>
        <p:spPr>
          <a:xfrm>
            <a:off x="1284963" y="836341"/>
            <a:ext cx="1212910" cy="66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1879012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niOkvir 3">
            <a:extLst>
              <a:ext uri="{FF2B5EF4-FFF2-40B4-BE49-F238E27FC236}">
                <a16:creationId xmlns:a16="http://schemas.microsoft.com/office/drawing/2014/main" id="{1B594DE2-F8A0-816F-527F-389C99067111}"/>
              </a:ext>
            </a:extLst>
          </p:cNvPr>
          <p:cNvSpPr txBox="1"/>
          <p:nvPr/>
        </p:nvSpPr>
        <p:spPr>
          <a:xfrm>
            <a:off x="-1" y="0"/>
            <a:ext cx="12357717" cy="6463308"/>
          </a:xfrm>
          <a:prstGeom prst="rect">
            <a:avLst/>
          </a:prstGeom>
          <a:noFill/>
        </p:spPr>
        <p:txBody>
          <a:bodyPr wrap="square" rtlCol="0">
            <a:spAutoFit/>
          </a:bodyPr>
          <a:lstStyle/>
          <a:p>
            <a:r>
              <a:rPr lang="en-GB" b="0" dirty="0">
                <a:solidFill>
                  <a:srgbClr val="AF00DB"/>
                </a:solidFill>
                <a:effectLst/>
                <a:latin typeface="Courier New" panose="02070309020205020404" pitchFamily="49" charset="0"/>
              </a:rPr>
              <a:t>import</a:t>
            </a:r>
            <a:r>
              <a:rPr lang="en-GB" b="0" dirty="0">
                <a:solidFill>
                  <a:srgbClr val="000000"/>
                </a:solidFill>
                <a:effectLst/>
                <a:latin typeface="Courier New" panose="02070309020205020404" pitchFamily="49" charset="0"/>
              </a:rPr>
              <a:t> pandas </a:t>
            </a:r>
            <a:r>
              <a:rPr lang="en-GB" b="0" dirty="0">
                <a:solidFill>
                  <a:srgbClr val="AF00DB"/>
                </a:solidFill>
                <a:effectLst/>
                <a:latin typeface="Courier New" panose="02070309020205020404" pitchFamily="49" charset="0"/>
              </a:rPr>
              <a:t>as</a:t>
            </a:r>
            <a:r>
              <a:rPr lang="en-GB" b="0" dirty="0">
                <a:solidFill>
                  <a:srgbClr val="000000"/>
                </a:solidFill>
                <a:effectLst/>
                <a:latin typeface="Courier New" panose="02070309020205020404" pitchFamily="49" charset="0"/>
              </a:rPr>
              <a:t> pd</a:t>
            </a:r>
          </a:p>
          <a:p>
            <a:r>
              <a:rPr lang="en-GB" b="0" dirty="0">
                <a:solidFill>
                  <a:srgbClr val="AF00DB"/>
                </a:solidFill>
                <a:effectLst/>
                <a:latin typeface="Courier New" panose="02070309020205020404" pitchFamily="49" charset="0"/>
              </a:rPr>
              <a:t>from</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sklearn.svm</a:t>
            </a:r>
            <a:r>
              <a:rPr lang="en-GB" b="0" dirty="0">
                <a:solidFill>
                  <a:srgbClr val="000000"/>
                </a:solidFill>
                <a:effectLst/>
                <a:latin typeface="Courier New" panose="02070309020205020404" pitchFamily="49" charset="0"/>
              </a:rPr>
              <a:t> </a:t>
            </a:r>
            <a:r>
              <a:rPr lang="en-GB" b="0" dirty="0">
                <a:solidFill>
                  <a:srgbClr val="AF00DB"/>
                </a:solidFill>
                <a:effectLst/>
                <a:latin typeface="Courier New" panose="02070309020205020404" pitchFamily="49" charset="0"/>
              </a:rPr>
              <a:t>import</a:t>
            </a:r>
            <a:r>
              <a:rPr lang="en-GB" b="0" dirty="0">
                <a:solidFill>
                  <a:srgbClr val="000000"/>
                </a:solidFill>
                <a:effectLst/>
                <a:latin typeface="Courier New" panose="02070309020205020404" pitchFamily="49" charset="0"/>
              </a:rPr>
              <a:t> SVC</a:t>
            </a:r>
          </a:p>
          <a:p>
            <a:r>
              <a:rPr lang="en-GB" b="0" dirty="0">
                <a:solidFill>
                  <a:srgbClr val="AF00DB"/>
                </a:solidFill>
                <a:effectLst/>
                <a:latin typeface="Courier New" panose="02070309020205020404" pitchFamily="49" charset="0"/>
              </a:rPr>
              <a:t>from</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sklearn.model_selection</a:t>
            </a:r>
            <a:r>
              <a:rPr lang="en-GB" b="0" dirty="0">
                <a:solidFill>
                  <a:srgbClr val="000000"/>
                </a:solidFill>
                <a:effectLst/>
                <a:latin typeface="Courier New" panose="02070309020205020404" pitchFamily="49" charset="0"/>
              </a:rPr>
              <a:t> </a:t>
            </a:r>
            <a:r>
              <a:rPr lang="en-GB" b="0" dirty="0">
                <a:solidFill>
                  <a:srgbClr val="AF00DB"/>
                </a:solidFill>
                <a:effectLst/>
                <a:latin typeface="Courier New" panose="02070309020205020404" pitchFamily="49" charset="0"/>
              </a:rPr>
              <a:t>import</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train_test_split</a:t>
            </a:r>
            <a:endParaRPr lang="en-GB" b="0" dirty="0">
              <a:solidFill>
                <a:srgbClr val="000000"/>
              </a:solidFill>
              <a:effectLst/>
              <a:latin typeface="Courier New" panose="02070309020205020404" pitchFamily="49" charset="0"/>
            </a:endParaRPr>
          </a:p>
          <a:p>
            <a:r>
              <a:rPr lang="en-GB" b="0" dirty="0">
                <a:solidFill>
                  <a:srgbClr val="AF00DB"/>
                </a:solidFill>
                <a:effectLst/>
                <a:latin typeface="Courier New" panose="02070309020205020404" pitchFamily="49" charset="0"/>
              </a:rPr>
              <a:t>from</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sklearn.metrics</a:t>
            </a:r>
            <a:r>
              <a:rPr lang="en-GB" b="0" dirty="0">
                <a:solidFill>
                  <a:srgbClr val="000000"/>
                </a:solidFill>
                <a:effectLst/>
                <a:latin typeface="Courier New" panose="02070309020205020404" pitchFamily="49" charset="0"/>
              </a:rPr>
              <a:t> </a:t>
            </a:r>
            <a:r>
              <a:rPr lang="en-GB" b="0" dirty="0">
                <a:solidFill>
                  <a:srgbClr val="AF00DB"/>
                </a:solidFill>
                <a:effectLst/>
                <a:latin typeface="Courier New" panose="02070309020205020404" pitchFamily="49" charset="0"/>
              </a:rPr>
              <a:t>import</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accuracy_score</a:t>
            </a:r>
            <a:endParaRPr lang="en-GB" b="0" dirty="0">
              <a:solidFill>
                <a:srgbClr val="000000"/>
              </a:solidFill>
              <a:effectLst/>
              <a:latin typeface="Courier New" panose="02070309020205020404" pitchFamily="49" charset="0"/>
            </a:endParaRPr>
          </a:p>
          <a:p>
            <a:br>
              <a:rPr lang="en-GB" b="0" dirty="0">
                <a:solidFill>
                  <a:srgbClr val="000000"/>
                </a:solidFill>
                <a:effectLst/>
                <a:latin typeface="Courier New" panose="02070309020205020404" pitchFamily="49" charset="0"/>
              </a:rPr>
            </a:br>
            <a:r>
              <a:rPr lang="en-GB" b="0" dirty="0">
                <a:solidFill>
                  <a:srgbClr val="000000"/>
                </a:solidFill>
                <a:effectLst/>
                <a:latin typeface="Courier New" panose="02070309020205020404" pitchFamily="49" charset="0"/>
              </a:rPr>
              <a:t>data = </a:t>
            </a:r>
            <a:r>
              <a:rPr lang="en-GB" b="0" dirty="0" err="1">
                <a:solidFill>
                  <a:srgbClr val="000000"/>
                </a:solidFill>
                <a:effectLst/>
                <a:latin typeface="Courier New" panose="02070309020205020404" pitchFamily="49" charset="0"/>
              </a:rPr>
              <a:t>pd.read_csv</a:t>
            </a:r>
            <a:r>
              <a:rPr lang="en-GB" b="0" dirty="0">
                <a:solidFill>
                  <a:srgbClr val="000000"/>
                </a:solidFill>
                <a:effectLst/>
                <a:latin typeface="Courier New" panose="02070309020205020404" pitchFamily="49" charset="0"/>
              </a:rPr>
              <a:t>(</a:t>
            </a:r>
            <a:r>
              <a:rPr lang="en-GB" b="0" dirty="0">
                <a:solidFill>
                  <a:srgbClr val="A31515"/>
                </a:solidFill>
                <a:effectLst/>
                <a:latin typeface="Courier New" panose="02070309020205020404" pitchFamily="49" charset="0"/>
              </a:rPr>
              <a:t>"spam.csv"</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a:solidFill>
                  <a:srgbClr val="000000"/>
                </a:solidFill>
                <a:effectLst/>
                <a:latin typeface="Courier New" panose="02070309020205020404" pitchFamily="49" charset="0"/>
              </a:rPr>
              <a:t>X = </a:t>
            </a:r>
            <a:r>
              <a:rPr lang="en-GB" b="0" dirty="0" err="1">
                <a:solidFill>
                  <a:srgbClr val="000000"/>
                </a:solidFill>
                <a:effectLst/>
                <a:latin typeface="Courier New" panose="02070309020205020404" pitchFamily="49" charset="0"/>
              </a:rPr>
              <a:t>data.iloc</a:t>
            </a:r>
            <a:r>
              <a:rPr lang="en-GB" b="0" dirty="0">
                <a:solidFill>
                  <a:srgbClr val="000000"/>
                </a:solidFill>
                <a:effectLst/>
                <a:latin typeface="Courier New" panose="02070309020205020404" pitchFamily="49" charset="0"/>
              </a:rPr>
              <a:t>[:, </a:t>
            </a:r>
            <a:r>
              <a:rPr lang="en-GB" b="0" dirty="0">
                <a:solidFill>
                  <a:srgbClr val="098156"/>
                </a:solidFill>
                <a:effectLst/>
                <a:latin typeface="Courier New" panose="02070309020205020404" pitchFamily="49" charset="0"/>
              </a:rPr>
              <a:t>1</a:t>
            </a:r>
            <a:r>
              <a:rPr lang="en-GB" b="0" dirty="0">
                <a:solidFill>
                  <a:srgbClr val="000000"/>
                </a:solidFill>
                <a:effectLst/>
                <a:latin typeface="Courier New" panose="02070309020205020404" pitchFamily="49" charset="0"/>
              </a:rPr>
              <a:t>:</a:t>
            </a:r>
            <a:r>
              <a:rPr lang="en-GB" b="0" dirty="0">
                <a:solidFill>
                  <a:srgbClr val="098156"/>
                </a:solidFill>
                <a:effectLst/>
                <a:latin typeface="Courier New" panose="02070309020205020404" pitchFamily="49" charset="0"/>
              </a:rPr>
              <a:t>4</a:t>
            </a:r>
            <a:r>
              <a:rPr lang="en-GB" b="0" dirty="0">
                <a:solidFill>
                  <a:srgbClr val="000000"/>
                </a:solidFill>
                <a:effectLst/>
                <a:latin typeface="Courier New" panose="02070309020205020404" pitchFamily="49" charset="0"/>
              </a:rPr>
              <a:t>].values</a:t>
            </a:r>
          </a:p>
          <a:p>
            <a:r>
              <a:rPr lang="en-GB" b="0" dirty="0">
                <a:solidFill>
                  <a:srgbClr val="000000"/>
                </a:solidFill>
                <a:effectLst/>
                <a:latin typeface="Courier New" panose="02070309020205020404" pitchFamily="49" charset="0"/>
              </a:rPr>
              <a:t>y = </a:t>
            </a:r>
            <a:r>
              <a:rPr lang="en-GB" b="0" dirty="0" err="1">
                <a:solidFill>
                  <a:srgbClr val="000000"/>
                </a:solidFill>
                <a:effectLst/>
                <a:latin typeface="Courier New" panose="02070309020205020404" pitchFamily="49" charset="0"/>
              </a:rPr>
              <a:t>data.iloc</a:t>
            </a:r>
            <a:r>
              <a:rPr lang="en-GB" b="0" dirty="0">
                <a:solidFill>
                  <a:srgbClr val="000000"/>
                </a:solidFill>
                <a:effectLst/>
                <a:latin typeface="Courier New" panose="02070309020205020404" pitchFamily="49" charset="0"/>
              </a:rPr>
              <a:t>[:, </a:t>
            </a:r>
            <a:r>
              <a:rPr lang="en-GB" b="0" dirty="0">
                <a:solidFill>
                  <a:srgbClr val="098156"/>
                </a:solidFill>
                <a:effectLst/>
                <a:latin typeface="Courier New" panose="02070309020205020404" pitchFamily="49" charset="0"/>
              </a:rPr>
              <a:t>4</a:t>
            </a:r>
            <a:r>
              <a:rPr lang="en-GB" b="0" dirty="0">
                <a:solidFill>
                  <a:srgbClr val="000000"/>
                </a:solidFill>
                <a:effectLst/>
                <a:latin typeface="Courier New" panose="02070309020205020404" pitchFamily="49" charset="0"/>
              </a:rPr>
              <a:t>].values</a:t>
            </a:r>
          </a:p>
          <a:p>
            <a:br>
              <a:rPr lang="en-GB" b="0" dirty="0">
                <a:solidFill>
                  <a:srgbClr val="000000"/>
                </a:solidFill>
                <a:effectLst/>
                <a:latin typeface="Courier New" panose="02070309020205020404" pitchFamily="49" charset="0"/>
              </a:rPr>
            </a:br>
            <a:r>
              <a:rPr lang="en-GB" b="0" dirty="0" err="1">
                <a:solidFill>
                  <a:srgbClr val="000000"/>
                </a:solidFill>
                <a:effectLst/>
                <a:latin typeface="Courier New" panose="02070309020205020404" pitchFamily="49" charset="0"/>
              </a:rPr>
              <a:t>X_train</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X_test</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y_train</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y_test</a:t>
            </a:r>
            <a:r>
              <a:rPr lang="en-GB" b="0" dirty="0">
                <a:solidFill>
                  <a:srgbClr val="000000"/>
                </a:solidFill>
                <a:effectLst/>
                <a:latin typeface="Courier New" panose="02070309020205020404" pitchFamily="49" charset="0"/>
              </a:rPr>
              <a:t> = </a:t>
            </a:r>
            <a:r>
              <a:rPr lang="en-GB" b="0" dirty="0" err="1">
                <a:solidFill>
                  <a:srgbClr val="000000"/>
                </a:solidFill>
                <a:effectLst/>
                <a:latin typeface="Courier New" panose="02070309020205020404" pitchFamily="49" charset="0"/>
              </a:rPr>
              <a:t>train_test_split</a:t>
            </a:r>
            <a:r>
              <a:rPr lang="en-GB" b="0" dirty="0">
                <a:solidFill>
                  <a:srgbClr val="000000"/>
                </a:solidFill>
                <a:effectLst/>
                <a:latin typeface="Courier New" panose="02070309020205020404" pitchFamily="49" charset="0"/>
              </a:rPr>
              <a:t>(X, y, </a:t>
            </a:r>
            <a:r>
              <a:rPr lang="en-GB" b="0" dirty="0" err="1">
                <a:solidFill>
                  <a:srgbClr val="000000"/>
                </a:solidFill>
                <a:effectLst/>
                <a:latin typeface="Courier New" panose="02070309020205020404" pitchFamily="49" charset="0"/>
              </a:rPr>
              <a:t>test_size</a:t>
            </a:r>
            <a:r>
              <a:rPr lang="en-GB" b="0" dirty="0">
                <a:solidFill>
                  <a:srgbClr val="000000"/>
                </a:solidFill>
                <a:effectLst/>
                <a:latin typeface="Courier New" panose="02070309020205020404" pitchFamily="49" charset="0"/>
              </a:rPr>
              <a:t>=</a:t>
            </a:r>
            <a:r>
              <a:rPr lang="en-GB" b="0" dirty="0">
                <a:solidFill>
                  <a:srgbClr val="098156"/>
                </a:solidFill>
                <a:effectLst/>
                <a:latin typeface="Courier New" panose="02070309020205020404" pitchFamily="49" charset="0"/>
              </a:rPr>
              <a:t>0.2</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random_state</a:t>
            </a:r>
            <a:r>
              <a:rPr lang="en-GB" b="0" dirty="0">
                <a:solidFill>
                  <a:srgbClr val="000000"/>
                </a:solidFill>
                <a:effectLst/>
                <a:latin typeface="Courier New" panose="02070309020205020404" pitchFamily="49" charset="0"/>
              </a:rPr>
              <a:t>=</a:t>
            </a:r>
            <a:r>
              <a:rPr lang="en-GB" b="0" dirty="0">
                <a:solidFill>
                  <a:srgbClr val="098156"/>
                </a:solidFill>
                <a:effectLst/>
                <a:latin typeface="Courier New" panose="02070309020205020404" pitchFamily="49" charset="0"/>
              </a:rPr>
              <a:t>0</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err="1">
                <a:solidFill>
                  <a:srgbClr val="000000"/>
                </a:solidFill>
                <a:effectLst/>
                <a:latin typeface="Courier New" panose="02070309020205020404" pitchFamily="49" charset="0"/>
              </a:rPr>
              <a:t>svm_model</a:t>
            </a:r>
            <a:r>
              <a:rPr lang="en-GB" b="0" dirty="0">
                <a:solidFill>
                  <a:srgbClr val="000000"/>
                </a:solidFill>
                <a:effectLst/>
                <a:latin typeface="Courier New" panose="02070309020205020404" pitchFamily="49" charset="0"/>
              </a:rPr>
              <a:t> = SVC(kernel=</a:t>
            </a:r>
            <a:r>
              <a:rPr lang="en-GB" b="0" dirty="0">
                <a:solidFill>
                  <a:srgbClr val="A31515"/>
                </a:solidFill>
                <a:effectLst/>
                <a:latin typeface="Courier New" panose="02070309020205020404" pitchFamily="49" charset="0"/>
              </a:rPr>
              <a:t>'linear'</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err="1">
                <a:solidFill>
                  <a:srgbClr val="000000"/>
                </a:solidFill>
                <a:effectLst/>
                <a:latin typeface="Courier New" panose="02070309020205020404" pitchFamily="49" charset="0"/>
              </a:rPr>
              <a:t>svm_model.fit</a:t>
            </a:r>
            <a:r>
              <a:rPr lang="en-GB" b="0" dirty="0">
                <a:solidFill>
                  <a:srgbClr val="000000"/>
                </a:solidFill>
                <a:effectLst/>
                <a:latin typeface="Courier New" panose="02070309020205020404" pitchFamily="49" charset="0"/>
              </a:rPr>
              <a:t>(</a:t>
            </a:r>
            <a:r>
              <a:rPr lang="en-GB" b="0" dirty="0" err="1">
                <a:solidFill>
                  <a:srgbClr val="000000"/>
                </a:solidFill>
                <a:effectLst/>
                <a:latin typeface="Courier New" panose="02070309020205020404" pitchFamily="49" charset="0"/>
              </a:rPr>
              <a:t>X_train</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y_train</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err="1">
                <a:solidFill>
                  <a:srgbClr val="000000"/>
                </a:solidFill>
                <a:effectLst/>
                <a:latin typeface="Courier New" panose="02070309020205020404" pitchFamily="49" charset="0"/>
              </a:rPr>
              <a:t>y_pred</a:t>
            </a:r>
            <a:r>
              <a:rPr lang="en-GB" b="0" dirty="0">
                <a:solidFill>
                  <a:srgbClr val="000000"/>
                </a:solidFill>
                <a:effectLst/>
                <a:latin typeface="Courier New" panose="02070309020205020404" pitchFamily="49" charset="0"/>
              </a:rPr>
              <a:t> = </a:t>
            </a:r>
            <a:r>
              <a:rPr lang="en-GB" b="0" dirty="0" err="1">
                <a:solidFill>
                  <a:srgbClr val="000000"/>
                </a:solidFill>
                <a:effectLst/>
                <a:latin typeface="Courier New" panose="02070309020205020404" pitchFamily="49" charset="0"/>
              </a:rPr>
              <a:t>svm_model.predict</a:t>
            </a:r>
            <a:r>
              <a:rPr lang="en-GB" b="0" dirty="0">
                <a:solidFill>
                  <a:srgbClr val="000000"/>
                </a:solidFill>
                <a:effectLst/>
                <a:latin typeface="Courier New" panose="02070309020205020404" pitchFamily="49" charset="0"/>
              </a:rPr>
              <a:t>(</a:t>
            </a:r>
            <a:r>
              <a:rPr lang="en-GB" b="0" dirty="0" err="1">
                <a:solidFill>
                  <a:srgbClr val="000000"/>
                </a:solidFill>
                <a:effectLst/>
                <a:latin typeface="Courier New" panose="02070309020205020404" pitchFamily="49" charset="0"/>
              </a:rPr>
              <a:t>X_test</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a:solidFill>
                  <a:srgbClr val="000000"/>
                </a:solidFill>
                <a:effectLst/>
                <a:latin typeface="Courier New" panose="02070309020205020404" pitchFamily="49" charset="0"/>
              </a:rPr>
              <a:t>accuracy = </a:t>
            </a:r>
            <a:r>
              <a:rPr lang="en-GB" b="0" dirty="0" err="1">
                <a:solidFill>
                  <a:srgbClr val="000000"/>
                </a:solidFill>
                <a:effectLst/>
                <a:latin typeface="Courier New" panose="02070309020205020404" pitchFamily="49" charset="0"/>
              </a:rPr>
              <a:t>accuracy_score</a:t>
            </a:r>
            <a:r>
              <a:rPr lang="en-GB" b="0" dirty="0">
                <a:solidFill>
                  <a:srgbClr val="000000"/>
                </a:solidFill>
                <a:effectLst/>
                <a:latin typeface="Courier New" panose="02070309020205020404" pitchFamily="49" charset="0"/>
              </a:rPr>
              <a:t>(</a:t>
            </a:r>
            <a:r>
              <a:rPr lang="en-GB" b="0" dirty="0" err="1">
                <a:solidFill>
                  <a:srgbClr val="000000"/>
                </a:solidFill>
                <a:effectLst/>
                <a:latin typeface="Courier New" panose="02070309020205020404" pitchFamily="49" charset="0"/>
              </a:rPr>
              <a:t>y_test</a:t>
            </a:r>
            <a:r>
              <a:rPr lang="en-GB" b="0" dirty="0">
                <a:solidFill>
                  <a:srgbClr val="000000"/>
                </a:solidFill>
                <a:effectLst/>
                <a:latin typeface="Courier New" panose="02070309020205020404" pitchFamily="49" charset="0"/>
              </a:rPr>
              <a:t>, </a:t>
            </a:r>
            <a:r>
              <a:rPr lang="en-GB" b="0" dirty="0" err="1">
                <a:solidFill>
                  <a:srgbClr val="000000"/>
                </a:solidFill>
                <a:effectLst/>
                <a:latin typeface="Courier New" panose="02070309020205020404" pitchFamily="49" charset="0"/>
              </a:rPr>
              <a:t>y_pred</a:t>
            </a:r>
            <a:r>
              <a:rPr lang="en-GB" b="0" dirty="0">
                <a:solidFill>
                  <a:srgbClr val="000000"/>
                </a:solidFill>
                <a:effectLst/>
                <a:latin typeface="Courier New" panose="02070309020205020404" pitchFamily="49" charset="0"/>
              </a:rPr>
              <a:t>)</a:t>
            </a:r>
          </a:p>
          <a:p>
            <a:br>
              <a:rPr lang="en-GB" b="0" dirty="0">
                <a:solidFill>
                  <a:srgbClr val="000000"/>
                </a:solidFill>
                <a:effectLst/>
                <a:latin typeface="Courier New" panose="02070309020205020404" pitchFamily="49" charset="0"/>
              </a:rPr>
            </a:br>
            <a:r>
              <a:rPr lang="en-GB" b="0" dirty="0">
                <a:solidFill>
                  <a:srgbClr val="795E26"/>
                </a:solidFill>
                <a:effectLst/>
                <a:latin typeface="Courier New" panose="02070309020205020404" pitchFamily="49" charset="0"/>
              </a:rPr>
              <a:t>print</a:t>
            </a:r>
            <a:r>
              <a:rPr lang="en-GB" b="0" dirty="0">
                <a:solidFill>
                  <a:srgbClr val="000000"/>
                </a:solidFill>
                <a:effectLst/>
                <a:latin typeface="Courier New" panose="02070309020205020404" pitchFamily="49" charset="0"/>
              </a:rPr>
              <a:t>(</a:t>
            </a:r>
            <a:r>
              <a:rPr lang="en-GB" b="0" dirty="0">
                <a:solidFill>
                  <a:srgbClr val="A31515"/>
                </a:solidFill>
                <a:effectLst/>
                <a:latin typeface="Courier New" panose="02070309020205020404" pitchFamily="49" charset="0"/>
              </a:rPr>
              <a:t>"Accuracy: "</a:t>
            </a:r>
            <a:r>
              <a:rPr lang="en-GB" b="0" dirty="0">
                <a:solidFill>
                  <a:srgbClr val="000000"/>
                </a:solidFill>
                <a:effectLst/>
                <a:latin typeface="Courier New" panose="02070309020205020404" pitchFamily="49" charset="0"/>
              </a:rPr>
              <a:t>, accuracy)</a:t>
            </a:r>
          </a:p>
          <a:p>
            <a:br>
              <a:rPr lang="en-GB" b="0" dirty="0">
                <a:solidFill>
                  <a:srgbClr val="000000"/>
                </a:solidFill>
                <a:effectLst/>
                <a:latin typeface="Courier New" panose="02070309020205020404" pitchFamily="49" charset="0"/>
              </a:rPr>
            </a:br>
            <a:endParaRPr lang="en-GB"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116795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D14217-60AB-516B-107F-B89EC27662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082891" cy="5475767"/>
          </a:xfrm>
          <a:prstGeom prst="rect">
            <a:avLst/>
          </a:prstGeom>
          <a:noFill/>
          <a:extLst>
            <a:ext uri="{909E8E84-426E-40DD-AFC4-6F175D3DCCD1}">
              <a14:hiddenFill xmlns:a14="http://schemas.microsoft.com/office/drawing/2010/main">
                <a:solidFill>
                  <a:srgbClr val="FFFFFF"/>
                </a:solidFill>
              </a14:hiddenFill>
            </a:ext>
          </a:extLst>
        </p:spPr>
      </p:pic>
      <p:sp>
        <p:nvSpPr>
          <p:cNvPr id="4" name="TekstniOkvir 3">
            <a:extLst>
              <a:ext uri="{FF2B5EF4-FFF2-40B4-BE49-F238E27FC236}">
                <a16:creationId xmlns:a16="http://schemas.microsoft.com/office/drawing/2014/main" id="{D1414331-1D15-21B3-F9D5-840A358FD0EE}"/>
              </a:ext>
            </a:extLst>
          </p:cNvPr>
          <p:cNvSpPr txBox="1"/>
          <p:nvPr/>
        </p:nvSpPr>
        <p:spPr>
          <a:xfrm>
            <a:off x="541538" y="5601810"/>
            <a:ext cx="11185864" cy="461665"/>
          </a:xfrm>
          <a:prstGeom prst="rect">
            <a:avLst/>
          </a:prstGeom>
          <a:noFill/>
        </p:spPr>
        <p:txBody>
          <a:bodyPr wrap="square" rtlCol="0">
            <a:spAutoFit/>
          </a:bodyPr>
          <a:lstStyle/>
          <a:p>
            <a:pPr algn="ctr"/>
            <a:r>
              <a:rPr lang="en-GB" sz="2400" dirty="0"/>
              <a:t>What if it is not possible to find two parallel lines so that no data is between them</a:t>
            </a:r>
            <a:r>
              <a:rPr lang="hr-HR" sz="2400" dirty="0"/>
              <a:t>?</a:t>
            </a:r>
            <a:endParaRPr lang="en-GB" sz="2400" dirty="0"/>
          </a:p>
        </p:txBody>
      </p:sp>
    </p:spTree>
    <p:extLst>
      <p:ext uri="{BB962C8B-B14F-4D97-AF65-F5344CB8AC3E}">
        <p14:creationId xmlns:p14="http://schemas.microsoft.com/office/powerpoint/2010/main" val="221900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74504E-F7D8-423B-A5B3-EB7FF2C59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1876"/>
            <a:ext cx="121920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23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0D9F4830-FB6E-CA49-340B-0C11B0FF29D4}"/>
              </a:ext>
            </a:extLst>
          </p:cNvPr>
          <p:cNvPicPr>
            <a:picLocks noChangeAspect="1"/>
          </p:cNvPicPr>
          <p:nvPr/>
        </p:nvPicPr>
        <p:blipFill>
          <a:blip r:embed="rId2"/>
          <a:stretch>
            <a:fillRect/>
          </a:stretch>
        </p:blipFill>
        <p:spPr>
          <a:xfrm>
            <a:off x="-1" y="1208234"/>
            <a:ext cx="12192001" cy="4303731"/>
          </a:xfrm>
          <a:prstGeom prst="rect">
            <a:avLst/>
          </a:prstGeom>
        </p:spPr>
      </p:pic>
    </p:spTree>
    <p:extLst>
      <p:ext uri="{BB962C8B-B14F-4D97-AF65-F5344CB8AC3E}">
        <p14:creationId xmlns:p14="http://schemas.microsoft.com/office/powerpoint/2010/main" val="1253695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ED3F6FC9-B0B4-314C-FE4F-AF7EAE484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5550"/>
            <a:ext cx="121920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18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041905A2-FC62-F4A2-433A-1422EBBF2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5550"/>
            <a:ext cx="12192000" cy="4405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03FADEA2-0A7D-72FD-B107-FDF37123AD09}"/>
              </a:ext>
            </a:extLst>
          </p:cNvPr>
          <p:cNvSpPr>
            <a:spLocks noGrp="1"/>
          </p:cNvSpPr>
          <p:nvPr>
            <p:ph type="title"/>
          </p:nvPr>
        </p:nvSpPr>
        <p:spPr>
          <a:xfrm>
            <a:off x="909222" y="-90340"/>
            <a:ext cx="10515600" cy="1325563"/>
          </a:xfrm>
        </p:spPr>
        <p:txBody>
          <a:bodyPr/>
          <a:lstStyle/>
          <a:p>
            <a:r>
              <a:rPr lang="hr-HR" dirty="0" err="1"/>
              <a:t>Logistic</a:t>
            </a:r>
            <a:r>
              <a:rPr lang="hr-HR" dirty="0"/>
              <a:t> </a:t>
            </a:r>
            <a:r>
              <a:rPr lang="hr-HR" dirty="0" err="1"/>
              <a:t>regression</a:t>
            </a:r>
            <a:r>
              <a:rPr lang="hr-HR" dirty="0"/>
              <a:t> vs </a:t>
            </a:r>
            <a:r>
              <a:rPr lang="hr-HR" dirty="0" err="1"/>
              <a:t>linear</a:t>
            </a:r>
            <a:r>
              <a:rPr lang="hr-HR" dirty="0"/>
              <a:t> SVM</a:t>
            </a:r>
            <a:endParaRPr lang="en-GB" dirty="0"/>
          </a:p>
        </p:txBody>
      </p:sp>
      <p:sp>
        <p:nvSpPr>
          <p:cNvPr id="3" name="Rezervirano mjesto sadržaja 2">
            <a:extLst>
              <a:ext uri="{FF2B5EF4-FFF2-40B4-BE49-F238E27FC236}">
                <a16:creationId xmlns:a16="http://schemas.microsoft.com/office/drawing/2014/main" id="{BA3C8A80-ED38-3752-8BC2-7387C4FF9A42}"/>
              </a:ext>
            </a:extLst>
          </p:cNvPr>
          <p:cNvSpPr>
            <a:spLocks noGrp="1"/>
          </p:cNvSpPr>
          <p:nvPr>
            <p:ph idx="1"/>
          </p:nvPr>
        </p:nvSpPr>
        <p:spPr>
          <a:xfrm>
            <a:off x="838200" y="996968"/>
            <a:ext cx="10515600" cy="4351338"/>
          </a:xfrm>
        </p:spPr>
        <p:txBody>
          <a:bodyPr/>
          <a:lstStyle/>
          <a:p>
            <a:r>
              <a:rPr lang="en-GB" dirty="0"/>
              <a:t>Linear SVM is more robust to outliers as it tries to maximize the margin between classes, while logistic regression can be affected by outliers as it tries to minimize the sum of squared errors.</a:t>
            </a:r>
          </a:p>
        </p:txBody>
      </p:sp>
      <p:pic>
        <p:nvPicPr>
          <p:cNvPr id="4" name="Slika 3">
            <a:extLst>
              <a:ext uri="{FF2B5EF4-FFF2-40B4-BE49-F238E27FC236}">
                <a16:creationId xmlns:a16="http://schemas.microsoft.com/office/drawing/2014/main" id="{DE18EBA4-A9C4-89CB-9E51-2E731D4F9892}"/>
              </a:ext>
            </a:extLst>
          </p:cNvPr>
          <p:cNvPicPr>
            <a:picLocks noChangeAspect="1"/>
          </p:cNvPicPr>
          <p:nvPr/>
        </p:nvPicPr>
        <p:blipFill rotWithShape="1">
          <a:blip r:embed="rId2"/>
          <a:srcRect l="54942" t="43319" r="27428" b="23902"/>
          <a:stretch/>
        </p:blipFill>
        <p:spPr>
          <a:xfrm>
            <a:off x="6565509" y="2969676"/>
            <a:ext cx="3288705" cy="3280204"/>
          </a:xfrm>
          <a:prstGeom prst="rect">
            <a:avLst/>
          </a:prstGeom>
        </p:spPr>
      </p:pic>
      <p:sp>
        <p:nvSpPr>
          <p:cNvPr id="5" name="TekstniOkvir 4">
            <a:extLst>
              <a:ext uri="{FF2B5EF4-FFF2-40B4-BE49-F238E27FC236}">
                <a16:creationId xmlns:a16="http://schemas.microsoft.com/office/drawing/2014/main" id="{79E00D52-67A0-CDB5-0935-2AFCAE4B687C}"/>
              </a:ext>
            </a:extLst>
          </p:cNvPr>
          <p:cNvSpPr txBox="1"/>
          <p:nvPr/>
        </p:nvSpPr>
        <p:spPr>
          <a:xfrm>
            <a:off x="6825045" y="2587862"/>
            <a:ext cx="3124441" cy="584775"/>
          </a:xfrm>
          <a:prstGeom prst="rect">
            <a:avLst/>
          </a:prstGeom>
          <a:noFill/>
        </p:spPr>
        <p:txBody>
          <a:bodyPr wrap="square" rtlCol="0">
            <a:spAutoFit/>
          </a:bodyPr>
          <a:lstStyle/>
          <a:p>
            <a:r>
              <a:rPr lang="hr-HR" sz="3200" dirty="0" err="1"/>
              <a:t>Support</a:t>
            </a:r>
            <a:r>
              <a:rPr lang="hr-HR" sz="3200" dirty="0"/>
              <a:t> </a:t>
            </a:r>
            <a:r>
              <a:rPr lang="hr-HR" sz="3200" dirty="0" err="1"/>
              <a:t>vectors</a:t>
            </a:r>
            <a:endParaRPr lang="hr-HR" sz="3200" dirty="0"/>
          </a:p>
        </p:txBody>
      </p:sp>
      <p:sp>
        <p:nvSpPr>
          <p:cNvPr id="6" name="Pravokutnik 5">
            <a:extLst>
              <a:ext uri="{FF2B5EF4-FFF2-40B4-BE49-F238E27FC236}">
                <a16:creationId xmlns:a16="http://schemas.microsoft.com/office/drawing/2014/main" id="{D7AA2B4A-DEF1-E6DC-4008-FB345E6C4732}"/>
              </a:ext>
            </a:extLst>
          </p:cNvPr>
          <p:cNvSpPr/>
          <p:nvPr/>
        </p:nvSpPr>
        <p:spPr>
          <a:xfrm>
            <a:off x="9676660" y="5592932"/>
            <a:ext cx="272826" cy="399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4725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635EF01A-9A05-40DF-A768-AAF6D0639049}"/>
              </a:ext>
            </a:extLst>
          </p:cNvPr>
          <p:cNvSpPr>
            <a:spLocks noGrp="1"/>
          </p:cNvSpPr>
          <p:nvPr>
            <p:ph type="title"/>
          </p:nvPr>
        </p:nvSpPr>
        <p:spPr/>
        <p:txBody>
          <a:bodyPr/>
          <a:lstStyle/>
          <a:p>
            <a:r>
              <a:rPr lang="en-US" dirty="0"/>
              <a:t>It is time for new </a:t>
            </a:r>
            <a:r>
              <a:rPr lang="en-US" dirty="0" err="1"/>
              <a:t>classfication</a:t>
            </a:r>
            <a:r>
              <a:rPr lang="en-US" dirty="0"/>
              <a:t> algorithm</a:t>
            </a:r>
          </a:p>
        </p:txBody>
      </p:sp>
      <p:pic>
        <p:nvPicPr>
          <p:cNvPr id="6" name="Picture 2" descr="A Short Introduction to K-Nearest Neighbors Algorithm | Algorithms,  Blockchain and Cloud">
            <a:extLst>
              <a:ext uri="{FF2B5EF4-FFF2-40B4-BE49-F238E27FC236}">
                <a16:creationId xmlns:a16="http://schemas.microsoft.com/office/drawing/2014/main" id="{BF087C15-EB80-4831-9BF1-A796DD3020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2638" y="2306549"/>
            <a:ext cx="3425609" cy="2565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lassifying data with decision trees | ~elf11.github.io">
            <a:extLst>
              <a:ext uri="{FF2B5EF4-FFF2-40B4-BE49-F238E27FC236}">
                <a16:creationId xmlns:a16="http://schemas.microsoft.com/office/drawing/2014/main" id="{E88834E5-26C0-451B-B7C1-5689BB6DB2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30895" y="2605447"/>
            <a:ext cx="3526182" cy="1968101"/>
          </a:xfrm>
          <a:prstGeom prst="rect">
            <a:avLst/>
          </a:prstGeom>
          <a:noFill/>
          <a:extLst>
            <a:ext uri="{909E8E84-426E-40DD-AFC4-6F175D3DCCD1}">
              <a14:hiddenFill xmlns:a14="http://schemas.microsoft.com/office/drawing/2010/main">
                <a:solidFill>
                  <a:srgbClr val="FFFFFF"/>
                </a:solidFill>
              </a14:hiddenFill>
            </a:ext>
          </a:extLst>
        </p:spPr>
      </p:pic>
      <p:pic>
        <p:nvPicPr>
          <p:cNvPr id="8" name="Rezervirano mjesto sadržaja 4">
            <a:extLst>
              <a:ext uri="{FF2B5EF4-FFF2-40B4-BE49-F238E27FC236}">
                <a16:creationId xmlns:a16="http://schemas.microsoft.com/office/drawing/2014/main" id="{849BC9C5-7011-4340-B463-CEAF3A35CDFB}"/>
              </a:ext>
            </a:extLst>
          </p:cNvPr>
          <p:cNvPicPr>
            <a:picLocks noGrp="1" noChangeAspect="1"/>
          </p:cNvPicPr>
          <p:nvPr>
            <p:ph idx="1"/>
          </p:nvPr>
        </p:nvPicPr>
        <p:blipFill>
          <a:blip r:embed="rId4"/>
          <a:stretch>
            <a:fillRect/>
          </a:stretch>
        </p:blipFill>
        <p:spPr>
          <a:xfrm>
            <a:off x="8449725" y="2254980"/>
            <a:ext cx="3423916" cy="2669036"/>
          </a:xfrm>
          <a:prstGeom prst="rect">
            <a:avLst/>
          </a:prstGeom>
        </p:spPr>
      </p:pic>
    </p:spTree>
    <p:extLst>
      <p:ext uri="{BB962C8B-B14F-4D97-AF65-F5344CB8AC3E}">
        <p14:creationId xmlns:p14="http://schemas.microsoft.com/office/powerpoint/2010/main" val="292633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F5CCA9DA-8246-D8BE-9D24-46CD369F6CAC}"/>
              </a:ext>
            </a:extLst>
          </p:cNvPr>
          <p:cNvSpPr>
            <a:spLocks noGrp="1"/>
          </p:cNvSpPr>
          <p:nvPr>
            <p:ph type="title"/>
          </p:nvPr>
        </p:nvSpPr>
        <p:spPr/>
        <p:txBody>
          <a:bodyPr/>
          <a:lstStyle/>
          <a:p>
            <a:r>
              <a:rPr lang="hr-HR" dirty="0"/>
              <a:t>SVR</a:t>
            </a:r>
            <a:endParaRPr lang="en-GB" dirty="0"/>
          </a:p>
        </p:txBody>
      </p:sp>
      <p:pic>
        <p:nvPicPr>
          <p:cNvPr id="4" name="Slika 3">
            <a:extLst>
              <a:ext uri="{FF2B5EF4-FFF2-40B4-BE49-F238E27FC236}">
                <a16:creationId xmlns:a16="http://schemas.microsoft.com/office/drawing/2014/main" id="{3A0C12A3-6216-ECB9-D803-45D2D1EDD8EA}"/>
              </a:ext>
            </a:extLst>
          </p:cNvPr>
          <p:cNvPicPr>
            <a:picLocks noChangeAspect="1"/>
          </p:cNvPicPr>
          <p:nvPr/>
        </p:nvPicPr>
        <p:blipFill rotWithShape="1">
          <a:blip r:embed="rId2"/>
          <a:srcRect l="54942" t="43320" r="21860" b="16412"/>
          <a:stretch/>
        </p:blipFill>
        <p:spPr>
          <a:xfrm>
            <a:off x="-131970" y="1492060"/>
            <a:ext cx="4327452" cy="4029740"/>
          </a:xfrm>
          <a:prstGeom prst="rect">
            <a:avLst/>
          </a:prstGeom>
        </p:spPr>
      </p:pic>
      <p:sp>
        <p:nvSpPr>
          <p:cNvPr id="5" name="TekstniOkvir 4">
            <a:extLst>
              <a:ext uri="{FF2B5EF4-FFF2-40B4-BE49-F238E27FC236}">
                <a16:creationId xmlns:a16="http://schemas.microsoft.com/office/drawing/2014/main" id="{1B44486C-BF62-D1D9-8EE9-67623BAF6A02}"/>
              </a:ext>
            </a:extLst>
          </p:cNvPr>
          <p:cNvSpPr txBox="1"/>
          <p:nvPr/>
        </p:nvSpPr>
        <p:spPr>
          <a:xfrm>
            <a:off x="1689786" y="5318839"/>
            <a:ext cx="3124441" cy="584775"/>
          </a:xfrm>
          <a:prstGeom prst="rect">
            <a:avLst/>
          </a:prstGeom>
          <a:noFill/>
        </p:spPr>
        <p:txBody>
          <a:bodyPr wrap="square" rtlCol="0">
            <a:spAutoFit/>
          </a:bodyPr>
          <a:lstStyle/>
          <a:p>
            <a:r>
              <a:rPr lang="hr-HR" sz="3200" dirty="0" err="1"/>
              <a:t>Maximum</a:t>
            </a:r>
            <a:r>
              <a:rPr lang="hr-HR" sz="3200" dirty="0"/>
              <a:t> </a:t>
            </a:r>
            <a:r>
              <a:rPr lang="hr-HR" sz="3200" dirty="0" err="1"/>
              <a:t>margin</a:t>
            </a:r>
            <a:endParaRPr lang="hr-HR" sz="3200" dirty="0"/>
          </a:p>
        </p:txBody>
      </p:sp>
      <p:cxnSp>
        <p:nvCxnSpPr>
          <p:cNvPr id="7" name="Ravni poveznik sa strelicom 6">
            <a:extLst>
              <a:ext uri="{FF2B5EF4-FFF2-40B4-BE49-F238E27FC236}">
                <a16:creationId xmlns:a16="http://schemas.microsoft.com/office/drawing/2014/main" id="{05BE4AE2-02B1-08D1-4E43-3C4C95535675}"/>
              </a:ext>
            </a:extLst>
          </p:cNvPr>
          <p:cNvCxnSpPr>
            <a:stCxn id="5" idx="3"/>
          </p:cNvCxnSpPr>
          <p:nvPr/>
        </p:nvCxnSpPr>
        <p:spPr>
          <a:xfrm flipV="1">
            <a:off x="4814227" y="5318839"/>
            <a:ext cx="1990610" cy="29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kstniOkvir 7">
            <a:extLst>
              <a:ext uri="{FF2B5EF4-FFF2-40B4-BE49-F238E27FC236}">
                <a16:creationId xmlns:a16="http://schemas.microsoft.com/office/drawing/2014/main" id="{39B6CFFE-8D2F-BB4A-CBCA-9B187940DA3F}"/>
              </a:ext>
            </a:extLst>
          </p:cNvPr>
          <p:cNvSpPr txBox="1"/>
          <p:nvPr/>
        </p:nvSpPr>
        <p:spPr>
          <a:xfrm>
            <a:off x="7000112" y="4983507"/>
            <a:ext cx="3124441" cy="584775"/>
          </a:xfrm>
          <a:prstGeom prst="rect">
            <a:avLst/>
          </a:prstGeom>
          <a:noFill/>
        </p:spPr>
        <p:txBody>
          <a:bodyPr wrap="square" rtlCol="0">
            <a:spAutoFit/>
          </a:bodyPr>
          <a:lstStyle/>
          <a:p>
            <a:r>
              <a:rPr lang="hr-HR" sz="3200" dirty="0"/>
              <a:t>Minimum </a:t>
            </a:r>
            <a:r>
              <a:rPr lang="hr-HR" sz="3200" dirty="0" err="1"/>
              <a:t>margin</a:t>
            </a:r>
            <a:endParaRPr lang="hr-HR" sz="3200" dirty="0"/>
          </a:p>
        </p:txBody>
      </p:sp>
      <p:sp>
        <p:nvSpPr>
          <p:cNvPr id="9" name="TekstniOkvir 8">
            <a:extLst>
              <a:ext uri="{FF2B5EF4-FFF2-40B4-BE49-F238E27FC236}">
                <a16:creationId xmlns:a16="http://schemas.microsoft.com/office/drawing/2014/main" id="{0073EBDE-6F04-1735-A31F-5DB0693FB785}"/>
              </a:ext>
            </a:extLst>
          </p:cNvPr>
          <p:cNvSpPr txBox="1"/>
          <p:nvPr/>
        </p:nvSpPr>
        <p:spPr>
          <a:xfrm>
            <a:off x="2627790" y="799562"/>
            <a:ext cx="3468210" cy="954107"/>
          </a:xfrm>
          <a:prstGeom prst="rect">
            <a:avLst/>
          </a:prstGeom>
          <a:noFill/>
        </p:spPr>
        <p:txBody>
          <a:bodyPr wrap="square" rtlCol="0">
            <a:spAutoFit/>
          </a:bodyPr>
          <a:lstStyle/>
          <a:p>
            <a:pPr algn="ctr"/>
            <a:r>
              <a:rPr lang="en-GB" sz="2800" dirty="0"/>
              <a:t>No or few </a:t>
            </a:r>
            <a:r>
              <a:rPr lang="hr-HR" sz="2800" dirty="0"/>
              <a:t>data</a:t>
            </a:r>
            <a:r>
              <a:rPr lang="en-GB" sz="2800" dirty="0"/>
              <a:t> between </a:t>
            </a:r>
            <a:r>
              <a:rPr lang="hr-HR" sz="2800" dirty="0" err="1"/>
              <a:t>lines</a:t>
            </a:r>
            <a:endParaRPr lang="en-GB" sz="2800" dirty="0"/>
          </a:p>
        </p:txBody>
      </p:sp>
      <p:cxnSp>
        <p:nvCxnSpPr>
          <p:cNvPr id="10" name="Ravni poveznik sa strelicom 9">
            <a:extLst>
              <a:ext uri="{FF2B5EF4-FFF2-40B4-BE49-F238E27FC236}">
                <a16:creationId xmlns:a16="http://schemas.microsoft.com/office/drawing/2014/main" id="{7BC977B5-ED45-C759-5442-6740A466B37A}"/>
              </a:ext>
            </a:extLst>
          </p:cNvPr>
          <p:cNvCxnSpPr>
            <a:cxnSpLocks/>
          </p:cNvCxnSpPr>
          <p:nvPr/>
        </p:nvCxnSpPr>
        <p:spPr>
          <a:xfrm>
            <a:off x="5463776" y="1303078"/>
            <a:ext cx="1990610" cy="387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kstniOkvir 11">
            <a:extLst>
              <a:ext uri="{FF2B5EF4-FFF2-40B4-BE49-F238E27FC236}">
                <a16:creationId xmlns:a16="http://schemas.microsoft.com/office/drawing/2014/main" id="{C8DE34EF-B0D3-2E43-6241-B5F3F2FF1B82}"/>
              </a:ext>
            </a:extLst>
          </p:cNvPr>
          <p:cNvSpPr txBox="1"/>
          <p:nvPr/>
        </p:nvSpPr>
        <p:spPr>
          <a:xfrm>
            <a:off x="7111539" y="1289718"/>
            <a:ext cx="4905342" cy="954107"/>
          </a:xfrm>
          <a:prstGeom prst="rect">
            <a:avLst/>
          </a:prstGeom>
          <a:noFill/>
        </p:spPr>
        <p:txBody>
          <a:bodyPr wrap="square" rtlCol="0">
            <a:spAutoFit/>
          </a:bodyPr>
          <a:lstStyle/>
          <a:p>
            <a:pPr algn="ctr"/>
            <a:r>
              <a:rPr lang="en-GB" sz="2800" dirty="0"/>
              <a:t>As many points as possible between the lines</a:t>
            </a:r>
            <a:r>
              <a:rPr lang="hr-HR" sz="2800" dirty="0"/>
              <a:t>.</a:t>
            </a:r>
            <a:endParaRPr lang="en-GB" sz="2800" dirty="0"/>
          </a:p>
        </p:txBody>
      </p:sp>
    </p:spTree>
    <p:extLst>
      <p:ext uri="{BB962C8B-B14F-4D97-AF65-F5344CB8AC3E}">
        <p14:creationId xmlns:p14="http://schemas.microsoft.com/office/powerpoint/2010/main" val="3845240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D117343D-1650-B153-E84A-A83AEEF07ADC}"/>
              </a:ext>
            </a:extLst>
          </p:cNvPr>
          <p:cNvSpPr>
            <a:spLocks noGrp="1"/>
          </p:cNvSpPr>
          <p:nvPr>
            <p:ph type="title"/>
          </p:nvPr>
        </p:nvSpPr>
        <p:spPr/>
        <p:txBody>
          <a:bodyPr/>
          <a:lstStyle/>
          <a:p>
            <a:r>
              <a:rPr lang="hr-HR" dirty="0"/>
              <a:t>Problem</a:t>
            </a:r>
            <a:endParaRPr lang="en-GB" dirty="0"/>
          </a:p>
        </p:txBody>
      </p:sp>
      <p:sp>
        <p:nvSpPr>
          <p:cNvPr id="3" name="Rezervirano mjesto sadržaja 2">
            <a:extLst>
              <a:ext uri="{FF2B5EF4-FFF2-40B4-BE49-F238E27FC236}">
                <a16:creationId xmlns:a16="http://schemas.microsoft.com/office/drawing/2014/main" id="{26A167DF-07D1-AFBA-C788-E49F4BD50274}"/>
              </a:ext>
            </a:extLst>
          </p:cNvPr>
          <p:cNvSpPr>
            <a:spLocks noGrp="1"/>
          </p:cNvSpPr>
          <p:nvPr>
            <p:ph idx="1"/>
          </p:nvPr>
        </p:nvSpPr>
        <p:spPr/>
        <p:txBody>
          <a:bodyPr/>
          <a:lstStyle/>
          <a:p>
            <a:r>
              <a:rPr lang="en-GB" dirty="0"/>
              <a:t>Write an SVM algorithm on the </a:t>
            </a:r>
            <a:r>
              <a:rPr lang="en-GB" dirty="0" err="1"/>
              <a:t>sklearn</a:t>
            </a:r>
            <a:r>
              <a:rPr lang="en-GB" dirty="0"/>
              <a:t> dataset digits dataset. Perform cross validation on the hyperparameters of the algorithm and compare the accuracy obtained with the accuracy of random noise from last week and explain the results obtained.</a:t>
            </a:r>
          </a:p>
        </p:txBody>
      </p:sp>
    </p:spTree>
    <p:extLst>
      <p:ext uri="{BB962C8B-B14F-4D97-AF65-F5344CB8AC3E}">
        <p14:creationId xmlns:p14="http://schemas.microsoft.com/office/powerpoint/2010/main" val="327038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slov 1">
            <a:extLst>
              <a:ext uri="{FF2B5EF4-FFF2-40B4-BE49-F238E27FC236}">
                <a16:creationId xmlns:a16="http://schemas.microsoft.com/office/drawing/2014/main" id="{ABABDAE1-EC9A-A735-207C-4F6DAACCC438}"/>
              </a:ext>
            </a:extLst>
          </p:cNvPr>
          <p:cNvSpPr>
            <a:spLocks noGrp="1"/>
          </p:cNvSpPr>
          <p:nvPr>
            <p:ph type="title"/>
          </p:nvPr>
        </p:nvSpPr>
        <p:spPr/>
        <p:txBody>
          <a:bodyPr/>
          <a:lstStyle/>
          <a:p>
            <a:r>
              <a:rPr lang="hr-HR" dirty="0"/>
              <a:t>Problem</a:t>
            </a:r>
            <a:endParaRPr lang="en-GB" dirty="0"/>
          </a:p>
        </p:txBody>
      </p:sp>
      <p:pic>
        <p:nvPicPr>
          <p:cNvPr id="4098" name="Picture 2">
            <a:extLst>
              <a:ext uri="{FF2B5EF4-FFF2-40B4-BE49-F238E27FC236}">
                <a16:creationId xmlns:a16="http://schemas.microsoft.com/office/drawing/2014/main" id="{C8E84E37-DDCB-7055-3B65-065E7D6023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19" y="1325463"/>
            <a:ext cx="365760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5" name="Slika 4">
            <a:extLst>
              <a:ext uri="{FF2B5EF4-FFF2-40B4-BE49-F238E27FC236}">
                <a16:creationId xmlns:a16="http://schemas.microsoft.com/office/drawing/2014/main" id="{EEB2DEDF-727D-85C9-4DE2-A13960C3EC5B}"/>
              </a:ext>
            </a:extLst>
          </p:cNvPr>
          <p:cNvPicPr>
            <a:picLocks noChangeAspect="1"/>
          </p:cNvPicPr>
          <p:nvPr/>
        </p:nvPicPr>
        <p:blipFill rotWithShape="1">
          <a:blip r:embed="rId3"/>
          <a:srcRect l="6878" t="26188" r="77653" b="9341"/>
          <a:stretch/>
        </p:blipFill>
        <p:spPr>
          <a:xfrm>
            <a:off x="3821519" y="0"/>
            <a:ext cx="2832411" cy="6333121"/>
          </a:xfrm>
          <a:prstGeom prst="rect">
            <a:avLst/>
          </a:prstGeom>
        </p:spPr>
      </p:pic>
      <p:sp>
        <p:nvSpPr>
          <p:cNvPr id="6" name="TekstniOkvir 5">
            <a:extLst>
              <a:ext uri="{FF2B5EF4-FFF2-40B4-BE49-F238E27FC236}">
                <a16:creationId xmlns:a16="http://schemas.microsoft.com/office/drawing/2014/main" id="{6706A74E-B955-1838-660C-5BBD6B9E2D1A}"/>
              </a:ext>
            </a:extLst>
          </p:cNvPr>
          <p:cNvSpPr txBox="1"/>
          <p:nvPr/>
        </p:nvSpPr>
        <p:spPr>
          <a:xfrm>
            <a:off x="7126855" y="427741"/>
            <a:ext cx="4317380" cy="1200329"/>
          </a:xfrm>
          <a:prstGeom prst="rect">
            <a:avLst/>
          </a:prstGeom>
          <a:noFill/>
        </p:spPr>
        <p:txBody>
          <a:bodyPr wrap="square" rtlCol="0">
            <a:spAutoFit/>
          </a:bodyPr>
          <a:lstStyle/>
          <a:p>
            <a:pPr algn="ctr"/>
            <a:r>
              <a:rPr lang="en-GB" sz="3600" dirty="0"/>
              <a:t>classification problem of digit recognition</a:t>
            </a:r>
          </a:p>
        </p:txBody>
      </p:sp>
      <p:sp>
        <p:nvSpPr>
          <p:cNvPr id="7" name="Strelica: prema dolje 6">
            <a:extLst>
              <a:ext uri="{FF2B5EF4-FFF2-40B4-BE49-F238E27FC236}">
                <a16:creationId xmlns:a16="http://schemas.microsoft.com/office/drawing/2014/main" id="{729EC270-41E6-AEA5-ED44-16641D444082}"/>
              </a:ext>
            </a:extLst>
          </p:cNvPr>
          <p:cNvSpPr/>
          <p:nvPr/>
        </p:nvSpPr>
        <p:spPr>
          <a:xfrm>
            <a:off x="8711921" y="1798655"/>
            <a:ext cx="783771" cy="119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niOkvir 7">
            <a:extLst>
              <a:ext uri="{FF2B5EF4-FFF2-40B4-BE49-F238E27FC236}">
                <a16:creationId xmlns:a16="http://schemas.microsoft.com/office/drawing/2014/main" id="{E92A44E5-C819-021D-2C37-9A07EA32FAD7}"/>
              </a:ext>
            </a:extLst>
          </p:cNvPr>
          <p:cNvSpPr txBox="1"/>
          <p:nvPr/>
        </p:nvSpPr>
        <p:spPr>
          <a:xfrm>
            <a:off x="7251765" y="3004458"/>
            <a:ext cx="4776316" cy="584775"/>
          </a:xfrm>
          <a:prstGeom prst="rect">
            <a:avLst/>
          </a:prstGeom>
          <a:noFill/>
        </p:spPr>
        <p:txBody>
          <a:bodyPr wrap="square" rtlCol="0">
            <a:spAutoFit/>
          </a:bodyPr>
          <a:lstStyle/>
          <a:p>
            <a:r>
              <a:rPr lang="en-GB" sz="3200" dirty="0"/>
              <a:t>10 classes - (0, 1, 2, ..., 8, 9)</a:t>
            </a:r>
          </a:p>
        </p:txBody>
      </p:sp>
      <p:sp>
        <p:nvSpPr>
          <p:cNvPr id="9" name="TekstniOkvir 8">
            <a:extLst>
              <a:ext uri="{FF2B5EF4-FFF2-40B4-BE49-F238E27FC236}">
                <a16:creationId xmlns:a16="http://schemas.microsoft.com/office/drawing/2014/main" id="{63863186-D127-BA12-F101-FD5436E7DD8C}"/>
              </a:ext>
            </a:extLst>
          </p:cNvPr>
          <p:cNvSpPr txBox="1"/>
          <p:nvPr/>
        </p:nvSpPr>
        <p:spPr>
          <a:xfrm>
            <a:off x="6842927" y="3737987"/>
            <a:ext cx="5185154" cy="1569660"/>
          </a:xfrm>
          <a:prstGeom prst="rect">
            <a:avLst/>
          </a:prstGeom>
          <a:noFill/>
        </p:spPr>
        <p:txBody>
          <a:bodyPr wrap="square" rtlCol="0">
            <a:spAutoFit/>
          </a:bodyPr>
          <a:lstStyle/>
          <a:p>
            <a:pPr algn="ctr"/>
            <a:r>
              <a:rPr lang="en-GB" sz="3200" dirty="0"/>
              <a:t>Where are the features that we will insert into our algorithm?</a:t>
            </a:r>
          </a:p>
        </p:txBody>
      </p:sp>
    </p:spTree>
    <p:extLst>
      <p:ext uri="{BB962C8B-B14F-4D97-AF65-F5344CB8AC3E}">
        <p14:creationId xmlns:p14="http://schemas.microsoft.com/office/powerpoint/2010/main" val="279674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niOkvir 3">
            <a:extLst>
              <a:ext uri="{FF2B5EF4-FFF2-40B4-BE49-F238E27FC236}">
                <a16:creationId xmlns:a16="http://schemas.microsoft.com/office/drawing/2014/main" id="{D63F97CA-11DE-F0D6-ACDF-0F319BA115D9}"/>
              </a:ext>
            </a:extLst>
          </p:cNvPr>
          <p:cNvSpPr txBox="1"/>
          <p:nvPr/>
        </p:nvSpPr>
        <p:spPr>
          <a:xfrm>
            <a:off x="266217" y="104172"/>
            <a:ext cx="10683433" cy="1569660"/>
          </a:xfrm>
          <a:prstGeom prst="rect">
            <a:avLst/>
          </a:prstGeom>
          <a:noFill/>
        </p:spPr>
        <p:txBody>
          <a:bodyPr wrap="square" rtlCol="0">
            <a:spAutoFit/>
          </a:bodyPr>
          <a:lstStyle/>
          <a:p>
            <a:r>
              <a:rPr lang="en-GB" sz="2400" b="0" dirty="0">
                <a:solidFill>
                  <a:srgbClr val="AF00DB"/>
                </a:solidFill>
                <a:effectLst/>
                <a:latin typeface="Courier New" panose="02070309020205020404" pitchFamily="49" charset="0"/>
              </a:rPr>
              <a:t>import</a:t>
            </a:r>
            <a:r>
              <a:rPr lang="en-GB" sz="2400" b="0" dirty="0">
                <a:solidFill>
                  <a:srgbClr val="000000"/>
                </a:solidFill>
                <a:effectLst/>
                <a:latin typeface="Courier New" panose="02070309020205020404" pitchFamily="49" charset="0"/>
              </a:rPr>
              <a:t> pandas </a:t>
            </a:r>
            <a:r>
              <a:rPr lang="en-GB" sz="2400" b="0" dirty="0">
                <a:solidFill>
                  <a:srgbClr val="AF00DB"/>
                </a:solidFill>
                <a:effectLst/>
                <a:latin typeface="Courier New" panose="02070309020205020404" pitchFamily="49" charset="0"/>
              </a:rPr>
              <a:t>as</a:t>
            </a:r>
            <a:r>
              <a:rPr lang="en-GB" sz="2400" b="0" dirty="0">
                <a:solidFill>
                  <a:srgbClr val="000000"/>
                </a:solidFill>
                <a:effectLst/>
                <a:latin typeface="Courier New" panose="02070309020205020404" pitchFamily="49" charset="0"/>
              </a:rPr>
              <a:t> pd</a:t>
            </a:r>
          </a:p>
          <a:p>
            <a:r>
              <a:rPr lang="en-GB" sz="2400" b="0" dirty="0">
                <a:solidFill>
                  <a:srgbClr val="AF00DB"/>
                </a:solidFill>
                <a:effectLst/>
                <a:latin typeface="Courier New" panose="02070309020205020404" pitchFamily="49" charset="0"/>
              </a:rPr>
              <a:t>from</a:t>
            </a:r>
            <a:r>
              <a:rPr lang="en-GB" sz="2400" b="0" dirty="0">
                <a:solidFill>
                  <a:srgbClr val="000000"/>
                </a:solidFill>
                <a:effectLst/>
                <a:latin typeface="Courier New" panose="02070309020205020404" pitchFamily="49" charset="0"/>
              </a:rPr>
              <a:t> </a:t>
            </a:r>
            <a:r>
              <a:rPr lang="en-GB" sz="2400" b="0" dirty="0" err="1">
                <a:solidFill>
                  <a:srgbClr val="000000"/>
                </a:solidFill>
                <a:effectLst/>
                <a:latin typeface="Courier New" panose="02070309020205020404" pitchFamily="49" charset="0"/>
              </a:rPr>
              <a:t>sklearn.datasets</a:t>
            </a:r>
            <a:r>
              <a:rPr lang="en-GB" sz="2400" b="0" dirty="0">
                <a:solidFill>
                  <a:srgbClr val="000000"/>
                </a:solidFill>
                <a:effectLst/>
                <a:latin typeface="Courier New" panose="02070309020205020404" pitchFamily="49" charset="0"/>
              </a:rPr>
              <a:t> </a:t>
            </a:r>
            <a:r>
              <a:rPr lang="en-GB" sz="2400" b="0" dirty="0">
                <a:solidFill>
                  <a:srgbClr val="AF00DB"/>
                </a:solidFill>
                <a:effectLst/>
                <a:latin typeface="Courier New" panose="02070309020205020404" pitchFamily="49" charset="0"/>
              </a:rPr>
              <a:t>import</a:t>
            </a:r>
            <a:r>
              <a:rPr lang="en-GB" sz="2400" b="0" dirty="0">
                <a:solidFill>
                  <a:srgbClr val="000000"/>
                </a:solidFill>
                <a:effectLst/>
                <a:latin typeface="Courier New" panose="02070309020205020404" pitchFamily="49" charset="0"/>
              </a:rPr>
              <a:t> </a:t>
            </a:r>
            <a:r>
              <a:rPr lang="en-GB" sz="2400" b="0" dirty="0" err="1">
                <a:solidFill>
                  <a:srgbClr val="000000"/>
                </a:solidFill>
                <a:effectLst/>
                <a:latin typeface="Courier New" panose="02070309020205020404" pitchFamily="49" charset="0"/>
              </a:rPr>
              <a:t>load_digits</a:t>
            </a:r>
            <a:endParaRPr lang="en-GB" sz="2400" b="0" dirty="0">
              <a:solidFill>
                <a:srgbClr val="000000"/>
              </a:solidFill>
              <a:effectLst/>
              <a:latin typeface="Courier New" panose="02070309020205020404" pitchFamily="49" charset="0"/>
            </a:endParaRPr>
          </a:p>
          <a:p>
            <a:r>
              <a:rPr lang="en-GB" sz="2400" b="0" dirty="0">
                <a:solidFill>
                  <a:srgbClr val="AF00DB"/>
                </a:solidFill>
                <a:effectLst/>
                <a:latin typeface="Courier New" panose="02070309020205020404" pitchFamily="49" charset="0"/>
              </a:rPr>
              <a:t>import</a:t>
            </a:r>
            <a:r>
              <a:rPr lang="en-GB" sz="2400" b="0" dirty="0">
                <a:solidFill>
                  <a:srgbClr val="000000"/>
                </a:solidFill>
                <a:effectLst/>
                <a:latin typeface="Courier New" panose="02070309020205020404" pitchFamily="49" charset="0"/>
              </a:rPr>
              <a:t> </a:t>
            </a:r>
            <a:r>
              <a:rPr lang="en-GB" sz="2400" b="0" dirty="0" err="1">
                <a:solidFill>
                  <a:srgbClr val="000000"/>
                </a:solidFill>
                <a:effectLst/>
                <a:latin typeface="Courier New" panose="02070309020205020404" pitchFamily="49" charset="0"/>
              </a:rPr>
              <a:t>matplotlib.pyplot</a:t>
            </a:r>
            <a:r>
              <a:rPr lang="en-GB" sz="2400" b="0" dirty="0">
                <a:solidFill>
                  <a:srgbClr val="000000"/>
                </a:solidFill>
                <a:effectLst/>
                <a:latin typeface="Courier New" panose="02070309020205020404" pitchFamily="49" charset="0"/>
              </a:rPr>
              <a:t> </a:t>
            </a:r>
            <a:r>
              <a:rPr lang="en-GB" sz="2400" b="0" dirty="0">
                <a:solidFill>
                  <a:srgbClr val="AF00DB"/>
                </a:solidFill>
                <a:effectLst/>
                <a:latin typeface="Courier New" panose="02070309020205020404" pitchFamily="49" charset="0"/>
              </a:rPr>
              <a:t>as</a:t>
            </a:r>
            <a:r>
              <a:rPr lang="en-GB" sz="2400" b="0" dirty="0">
                <a:solidFill>
                  <a:srgbClr val="000000"/>
                </a:solidFill>
                <a:effectLst/>
                <a:latin typeface="Courier New" panose="02070309020205020404" pitchFamily="49" charset="0"/>
              </a:rPr>
              <a:t> </a:t>
            </a:r>
            <a:r>
              <a:rPr lang="en-GB" sz="2400" b="0" dirty="0" err="1">
                <a:solidFill>
                  <a:srgbClr val="000000"/>
                </a:solidFill>
                <a:effectLst/>
                <a:latin typeface="Courier New" panose="02070309020205020404" pitchFamily="49" charset="0"/>
              </a:rPr>
              <a:t>plt</a:t>
            </a:r>
            <a:endParaRPr lang="en-GB" sz="2400" b="0" dirty="0">
              <a:solidFill>
                <a:srgbClr val="000000"/>
              </a:solidFill>
              <a:effectLst/>
              <a:latin typeface="Courier New" panose="02070309020205020404" pitchFamily="49" charset="0"/>
            </a:endParaRPr>
          </a:p>
          <a:p>
            <a:r>
              <a:rPr lang="en-GB" sz="2400" b="0" dirty="0">
                <a:solidFill>
                  <a:srgbClr val="000000"/>
                </a:solidFill>
                <a:effectLst/>
                <a:latin typeface="Courier New" panose="02070309020205020404" pitchFamily="49" charset="0"/>
              </a:rPr>
              <a:t>digits = </a:t>
            </a:r>
            <a:r>
              <a:rPr lang="en-GB" sz="2400" b="0" dirty="0" err="1">
                <a:solidFill>
                  <a:srgbClr val="000000"/>
                </a:solidFill>
                <a:effectLst/>
                <a:latin typeface="Courier New" panose="02070309020205020404" pitchFamily="49" charset="0"/>
              </a:rPr>
              <a:t>load_digits</a:t>
            </a:r>
            <a:r>
              <a:rPr lang="en-GB" sz="2400" b="0" dirty="0">
                <a:solidFill>
                  <a:srgbClr val="000000"/>
                </a:solidFill>
                <a:effectLst/>
                <a:latin typeface="Courier New" panose="02070309020205020404" pitchFamily="49" charset="0"/>
              </a:rPr>
              <a:t>()</a:t>
            </a:r>
          </a:p>
        </p:txBody>
      </p:sp>
      <p:sp>
        <p:nvSpPr>
          <p:cNvPr id="5" name="TekstniOkvir 4">
            <a:extLst>
              <a:ext uri="{FF2B5EF4-FFF2-40B4-BE49-F238E27FC236}">
                <a16:creationId xmlns:a16="http://schemas.microsoft.com/office/drawing/2014/main" id="{008C34BB-DDF5-4DAD-08A1-6FEB31C00680}"/>
              </a:ext>
            </a:extLst>
          </p:cNvPr>
          <p:cNvSpPr txBox="1"/>
          <p:nvPr/>
        </p:nvSpPr>
        <p:spPr>
          <a:xfrm>
            <a:off x="266217" y="3646025"/>
            <a:ext cx="8333773" cy="1200329"/>
          </a:xfrm>
          <a:prstGeom prst="rect">
            <a:avLst/>
          </a:prstGeom>
          <a:noFill/>
        </p:spPr>
        <p:txBody>
          <a:bodyPr wrap="square" rtlCol="0">
            <a:spAutoFit/>
          </a:bodyPr>
          <a:lstStyle/>
          <a:p>
            <a:r>
              <a:rPr lang="en-GB" sz="2400" b="0" dirty="0">
                <a:solidFill>
                  <a:srgbClr val="000000"/>
                </a:solidFill>
                <a:effectLst/>
                <a:latin typeface="Courier New" panose="02070309020205020404" pitchFamily="49" charset="0"/>
              </a:rPr>
              <a:t>X = </a:t>
            </a:r>
            <a:r>
              <a:rPr lang="en-GB" sz="2400" b="0" dirty="0" err="1">
                <a:solidFill>
                  <a:srgbClr val="000000"/>
                </a:solidFill>
                <a:effectLst/>
                <a:latin typeface="Courier New" panose="02070309020205020404" pitchFamily="49" charset="0"/>
              </a:rPr>
              <a:t>df.drop</a:t>
            </a:r>
            <a:r>
              <a:rPr lang="en-GB" sz="2400" b="0" dirty="0">
                <a:solidFill>
                  <a:srgbClr val="000000"/>
                </a:solidFill>
                <a:effectLst/>
                <a:latin typeface="Courier New" panose="02070309020205020404" pitchFamily="49" charset="0"/>
              </a:rPr>
              <a:t>(</a:t>
            </a:r>
            <a:r>
              <a:rPr lang="en-GB" sz="2400" b="0" dirty="0">
                <a:solidFill>
                  <a:srgbClr val="A31515"/>
                </a:solidFill>
                <a:effectLst/>
                <a:latin typeface="Courier New" panose="02070309020205020404" pitchFamily="49" charset="0"/>
              </a:rPr>
              <a:t>'</a:t>
            </a:r>
            <a:r>
              <a:rPr lang="en-GB" sz="2400" b="0" dirty="0" err="1">
                <a:solidFill>
                  <a:srgbClr val="A31515"/>
                </a:solidFill>
                <a:effectLst/>
                <a:latin typeface="Courier New" panose="02070309020205020404" pitchFamily="49" charset="0"/>
              </a:rPr>
              <a:t>target'</a:t>
            </a:r>
            <a:r>
              <a:rPr lang="en-GB" sz="2400" b="0" dirty="0" err="1">
                <a:solidFill>
                  <a:srgbClr val="000000"/>
                </a:solidFill>
                <a:effectLst/>
                <a:latin typeface="Courier New" panose="02070309020205020404" pitchFamily="49" charset="0"/>
              </a:rPr>
              <a:t>,axis</a:t>
            </a:r>
            <a:r>
              <a:rPr lang="en-GB" sz="2400" b="0" dirty="0">
                <a:solidFill>
                  <a:srgbClr val="000000"/>
                </a:solidFill>
                <a:effectLst/>
                <a:latin typeface="Courier New" panose="02070309020205020404" pitchFamily="49" charset="0"/>
              </a:rPr>
              <a:t>=</a:t>
            </a:r>
            <a:r>
              <a:rPr lang="en-GB" sz="2400" b="0" dirty="0">
                <a:solidFill>
                  <a:srgbClr val="A31515"/>
                </a:solidFill>
                <a:effectLst/>
                <a:latin typeface="Courier New" panose="02070309020205020404" pitchFamily="49" charset="0"/>
              </a:rPr>
              <a:t>'columns'</a:t>
            </a:r>
            <a:r>
              <a:rPr lang="en-GB" sz="2400" b="0" dirty="0">
                <a:solidFill>
                  <a:srgbClr val="000000"/>
                </a:solidFill>
                <a:effectLst/>
                <a:latin typeface="Courier New" panose="02070309020205020404" pitchFamily="49" charset="0"/>
              </a:rPr>
              <a:t>)</a:t>
            </a:r>
          </a:p>
          <a:p>
            <a:r>
              <a:rPr lang="en-GB" sz="2400" b="0" dirty="0">
                <a:solidFill>
                  <a:srgbClr val="000000"/>
                </a:solidFill>
                <a:effectLst/>
                <a:latin typeface="Courier New" panose="02070309020205020404" pitchFamily="49" charset="0"/>
              </a:rPr>
              <a:t>y = </a:t>
            </a:r>
            <a:r>
              <a:rPr lang="en-GB" sz="2400" b="0" dirty="0" err="1">
                <a:solidFill>
                  <a:srgbClr val="000000"/>
                </a:solidFill>
                <a:effectLst/>
                <a:latin typeface="Courier New" panose="02070309020205020404" pitchFamily="49" charset="0"/>
              </a:rPr>
              <a:t>df.target</a:t>
            </a:r>
            <a:endParaRPr lang="en-GB" sz="2400" b="0" dirty="0">
              <a:solidFill>
                <a:srgbClr val="000000"/>
              </a:solidFill>
              <a:effectLst/>
              <a:latin typeface="Courier New" panose="02070309020205020404" pitchFamily="49" charset="0"/>
            </a:endParaRPr>
          </a:p>
          <a:p>
            <a:endParaRPr lang="en-GB" sz="2400" dirty="0"/>
          </a:p>
        </p:txBody>
      </p:sp>
      <p:sp>
        <p:nvSpPr>
          <p:cNvPr id="6" name="TekstniOkvir 5">
            <a:extLst>
              <a:ext uri="{FF2B5EF4-FFF2-40B4-BE49-F238E27FC236}">
                <a16:creationId xmlns:a16="http://schemas.microsoft.com/office/drawing/2014/main" id="{03C7C5A2-900B-9EE7-14B8-EEDB14F09C75}"/>
              </a:ext>
            </a:extLst>
          </p:cNvPr>
          <p:cNvSpPr txBox="1"/>
          <p:nvPr/>
        </p:nvSpPr>
        <p:spPr>
          <a:xfrm>
            <a:off x="347240" y="1909822"/>
            <a:ext cx="7130006" cy="1200329"/>
          </a:xfrm>
          <a:prstGeom prst="rect">
            <a:avLst/>
          </a:prstGeom>
          <a:noFill/>
        </p:spPr>
        <p:txBody>
          <a:bodyPr wrap="square" rtlCol="0">
            <a:spAutoFit/>
          </a:bodyPr>
          <a:lstStyle/>
          <a:p>
            <a:r>
              <a:rPr lang="en-GB" sz="2400" b="0" dirty="0" err="1">
                <a:solidFill>
                  <a:srgbClr val="000000"/>
                </a:solidFill>
                <a:effectLst/>
                <a:latin typeface="Courier New" panose="02070309020205020404" pitchFamily="49" charset="0"/>
              </a:rPr>
              <a:t>df</a:t>
            </a:r>
            <a:r>
              <a:rPr lang="en-GB" sz="2400" b="0" dirty="0">
                <a:solidFill>
                  <a:srgbClr val="000000"/>
                </a:solidFill>
                <a:effectLst/>
                <a:latin typeface="Courier New" panose="02070309020205020404" pitchFamily="49" charset="0"/>
              </a:rPr>
              <a:t> = </a:t>
            </a:r>
            <a:r>
              <a:rPr lang="en-GB" sz="2400" b="0" dirty="0" err="1">
                <a:solidFill>
                  <a:srgbClr val="000000"/>
                </a:solidFill>
                <a:effectLst/>
                <a:latin typeface="Courier New" panose="02070309020205020404" pitchFamily="49" charset="0"/>
              </a:rPr>
              <a:t>pd.DataFrame</a:t>
            </a:r>
            <a:r>
              <a:rPr lang="en-GB" sz="2400" b="0" dirty="0">
                <a:solidFill>
                  <a:srgbClr val="000000"/>
                </a:solidFill>
                <a:effectLst/>
                <a:latin typeface="Courier New" panose="02070309020205020404" pitchFamily="49" charset="0"/>
              </a:rPr>
              <a:t>(</a:t>
            </a:r>
            <a:r>
              <a:rPr lang="en-GB" sz="2400" b="0" dirty="0" err="1">
                <a:solidFill>
                  <a:srgbClr val="000000"/>
                </a:solidFill>
                <a:effectLst/>
                <a:latin typeface="Courier New" panose="02070309020205020404" pitchFamily="49" charset="0"/>
              </a:rPr>
              <a:t>digits.data</a:t>
            </a:r>
            <a:r>
              <a:rPr lang="en-GB" sz="2400" b="0" dirty="0">
                <a:solidFill>
                  <a:srgbClr val="000000"/>
                </a:solidFill>
                <a:effectLst/>
                <a:latin typeface="Courier New" panose="02070309020205020404" pitchFamily="49" charset="0"/>
              </a:rPr>
              <a:t>)</a:t>
            </a:r>
          </a:p>
          <a:p>
            <a:r>
              <a:rPr lang="en-GB" sz="2400" b="0" dirty="0" err="1">
                <a:solidFill>
                  <a:srgbClr val="000000"/>
                </a:solidFill>
                <a:effectLst/>
                <a:latin typeface="Courier New" panose="02070309020205020404" pitchFamily="49" charset="0"/>
              </a:rPr>
              <a:t>df</a:t>
            </a:r>
            <a:r>
              <a:rPr lang="en-GB" sz="2400" b="0" dirty="0">
                <a:solidFill>
                  <a:srgbClr val="000000"/>
                </a:solidFill>
                <a:effectLst/>
                <a:latin typeface="Courier New" panose="02070309020205020404" pitchFamily="49" charset="0"/>
              </a:rPr>
              <a:t>[</a:t>
            </a:r>
            <a:r>
              <a:rPr lang="en-GB" sz="2400" b="0" dirty="0">
                <a:solidFill>
                  <a:srgbClr val="A31515"/>
                </a:solidFill>
                <a:effectLst/>
                <a:latin typeface="Courier New" panose="02070309020205020404" pitchFamily="49" charset="0"/>
              </a:rPr>
              <a:t>'target'</a:t>
            </a:r>
            <a:r>
              <a:rPr lang="en-GB" sz="2400" b="0" dirty="0">
                <a:solidFill>
                  <a:srgbClr val="000000"/>
                </a:solidFill>
                <a:effectLst/>
                <a:latin typeface="Courier New" panose="02070309020205020404" pitchFamily="49" charset="0"/>
              </a:rPr>
              <a:t>] = </a:t>
            </a:r>
            <a:r>
              <a:rPr lang="en-GB" sz="2400" b="0" dirty="0" err="1">
                <a:solidFill>
                  <a:srgbClr val="000000"/>
                </a:solidFill>
                <a:effectLst/>
                <a:latin typeface="Courier New" panose="02070309020205020404" pitchFamily="49" charset="0"/>
              </a:rPr>
              <a:t>digits.target</a:t>
            </a:r>
            <a:endParaRPr lang="en-GB" sz="2400" b="0" dirty="0">
              <a:solidFill>
                <a:srgbClr val="000000"/>
              </a:solidFill>
              <a:effectLst/>
              <a:latin typeface="Courier New" panose="02070309020205020404" pitchFamily="49" charset="0"/>
            </a:endParaRPr>
          </a:p>
          <a:p>
            <a:endParaRPr lang="en-GB" sz="2400" dirty="0"/>
          </a:p>
        </p:txBody>
      </p:sp>
    </p:spTree>
    <p:extLst>
      <p:ext uri="{BB962C8B-B14F-4D97-AF65-F5344CB8AC3E}">
        <p14:creationId xmlns:p14="http://schemas.microsoft.com/office/powerpoint/2010/main" val="1236765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 for your attention!</a:t>
            </a:r>
          </a:p>
        </p:txBody>
      </p:sp>
    </p:spTree>
    <p:extLst>
      <p:ext uri="{BB962C8B-B14F-4D97-AF65-F5344CB8AC3E}">
        <p14:creationId xmlns:p14="http://schemas.microsoft.com/office/powerpoint/2010/main" val="510256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ka 3">
            <a:extLst>
              <a:ext uri="{FF2B5EF4-FFF2-40B4-BE49-F238E27FC236}">
                <a16:creationId xmlns:a16="http://schemas.microsoft.com/office/drawing/2014/main" id="{389AB190-45A0-439C-815C-1F3EFDB6BBB0}"/>
              </a:ext>
            </a:extLst>
          </p:cNvPr>
          <p:cNvPicPr>
            <a:picLocks noChangeAspect="1"/>
          </p:cNvPicPr>
          <p:nvPr/>
        </p:nvPicPr>
        <p:blipFill>
          <a:blip r:embed="rId2"/>
          <a:stretch>
            <a:fillRect/>
          </a:stretch>
        </p:blipFill>
        <p:spPr>
          <a:xfrm>
            <a:off x="1785009" y="0"/>
            <a:ext cx="8146677" cy="6858000"/>
          </a:xfrm>
          <a:prstGeom prst="rect">
            <a:avLst/>
          </a:prstGeom>
        </p:spPr>
      </p:pic>
    </p:spTree>
    <p:extLst>
      <p:ext uri="{BB962C8B-B14F-4D97-AF65-F5344CB8AC3E}">
        <p14:creationId xmlns:p14="http://schemas.microsoft.com/office/powerpoint/2010/main" val="1916170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6338" y="1688311"/>
            <a:ext cx="6569615" cy="2166098"/>
          </a:xfrm>
        </p:spPr>
        <p:txBody>
          <a:bodyPr>
            <a:noAutofit/>
          </a:bodyPr>
          <a:lstStyle/>
          <a:p>
            <a:pPr algn="ctr"/>
            <a:r>
              <a:rPr lang="hr-BA" sz="4800" dirty="0"/>
              <a:t>S</a:t>
            </a:r>
            <a:r>
              <a:rPr lang="en-US" sz="4800" dirty="0" err="1"/>
              <a:t>upport</a:t>
            </a:r>
            <a:r>
              <a:rPr lang="en-US" sz="4800" dirty="0"/>
              <a:t> vector machines </a:t>
            </a:r>
            <a:br>
              <a:rPr lang="hr-BA" sz="4800" dirty="0"/>
            </a:br>
            <a:r>
              <a:rPr lang="hr-BA" sz="4800" dirty="0"/>
              <a:t>SVM</a:t>
            </a:r>
            <a:endParaRPr lang="en-US" sz="4800" dirty="0"/>
          </a:p>
        </p:txBody>
      </p:sp>
      <p:sp>
        <p:nvSpPr>
          <p:cNvPr id="3" name="TekstniOkvir 2"/>
          <p:cNvSpPr txBox="1"/>
          <p:nvPr/>
        </p:nvSpPr>
        <p:spPr>
          <a:xfrm>
            <a:off x="6255850" y="3962400"/>
            <a:ext cx="4930589" cy="1754326"/>
          </a:xfrm>
          <a:prstGeom prst="rect">
            <a:avLst/>
          </a:prstGeom>
          <a:noFill/>
        </p:spPr>
        <p:txBody>
          <a:bodyPr wrap="square" rtlCol="0">
            <a:spAutoFit/>
          </a:bodyPr>
          <a:lstStyle/>
          <a:p>
            <a:pPr algn="ctr"/>
            <a:r>
              <a:rPr lang="en-US" sz="3600" dirty="0">
                <a:solidFill>
                  <a:schemeClr val="accent6">
                    <a:lumMod val="60000"/>
                    <a:lumOff val="40000"/>
                  </a:schemeClr>
                </a:solidFill>
                <a:latin typeface="Arial" panose="020B0604020202020204" pitchFamily="34" charset="0"/>
                <a:cs typeface="Arial" panose="020B0604020202020204" pitchFamily="34" charset="0"/>
              </a:rPr>
              <a:t>Machine Learning Methods</a:t>
            </a:r>
          </a:p>
          <a:p>
            <a:pPr algn="ctr"/>
            <a:r>
              <a:rPr lang="en-US" sz="3600" dirty="0">
                <a:solidFill>
                  <a:schemeClr val="accent6">
                    <a:lumMod val="60000"/>
                    <a:lumOff val="40000"/>
                  </a:schemeClr>
                </a:solidFill>
                <a:latin typeface="Arial" panose="020B0604020202020204" pitchFamily="34" charset="0"/>
                <a:cs typeface="Arial" panose="020B0604020202020204" pitchFamily="34" charset="0"/>
              </a:rPr>
              <a:t> </a:t>
            </a:r>
          </a:p>
        </p:txBody>
      </p:sp>
      <p:sp>
        <p:nvSpPr>
          <p:cNvPr id="4" name="Rectangle 1">
            <a:extLst>
              <a:ext uri="{FF2B5EF4-FFF2-40B4-BE49-F238E27FC236}">
                <a16:creationId xmlns:a16="http://schemas.microsoft.com/office/drawing/2014/main" id="{4F92C8CE-2ADD-47A2-BC29-21CD3A0B1BA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 small introduction to 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FD9D219B-BA91-4DDA-BFFE-B6AD19114F9C}"/>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 small introduction to classification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0958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ka 4">
            <a:extLst>
              <a:ext uri="{FF2B5EF4-FFF2-40B4-BE49-F238E27FC236}">
                <a16:creationId xmlns:a16="http://schemas.microsoft.com/office/drawing/2014/main" id="{06CE071F-ABD1-4CD3-81F7-23272BD1347C}"/>
              </a:ext>
            </a:extLst>
          </p:cNvPr>
          <p:cNvPicPr>
            <a:picLocks noChangeAspect="1"/>
          </p:cNvPicPr>
          <p:nvPr/>
        </p:nvPicPr>
        <p:blipFill rotWithShape="1">
          <a:blip r:embed="rId2"/>
          <a:srcRect l="22866" t="48380" r="21342" b="7291"/>
          <a:stretch/>
        </p:blipFill>
        <p:spPr>
          <a:xfrm>
            <a:off x="1284963" y="1170878"/>
            <a:ext cx="10072553" cy="4293220"/>
          </a:xfrm>
          <a:prstGeom prst="rect">
            <a:avLst/>
          </a:prstGeom>
        </p:spPr>
      </p:pic>
      <p:sp>
        <p:nvSpPr>
          <p:cNvPr id="6" name="Pravokutnik 5">
            <a:extLst>
              <a:ext uri="{FF2B5EF4-FFF2-40B4-BE49-F238E27FC236}">
                <a16:creationId xmlns:a16="http://schemas.microsoft.com/office/drawing/2014/main" id="{F7FAE2DB-C6AE-4854-A084-37315709F276}"/>
              </a:ext>
            </a:extLst>
          </p:cNvPr>
          <p:cNvSpPr/>
          <p:nvPr/>
        </p:nvSpPr>
        <p:spPr>
          <a:xfrm>
            <a:off x="1284963" y="836341"/>
            <a:ext cx="1212910" cy="6690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a:p>
        </p:txBody>
      </p:sp>
    </p:spTree>
    <p:extLst>
      <p:ext uri="{BB962C8B-B14F-4D97-AF65-F5344CB8AC3E}">
        <p14:creationId xmlns:p14="http://schemas.microsoft.com/office/powerpoint/2010/main" val="2229952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Ravni poveznik sa strelicom 3">
            <a:extLst>
              <a:ext uri="{FF2B5EF4-FFF2-40B4-BE49-F238E27FC236}">
                <a16:creationId xmlns:a16="http://schemas.microsoft.com/office/drawing/2014/main" id="{0995EC94-9E6D-4724-B934-0D9073943A8F}"/>
              </a:ext>
            </a:extLst>
          </p:cNvPr>
          <p:cNvCxnSpPr>
            <a:cxnSpLocks/>
          </p:cNvCxnSpPr>
          <p:nvPr/>
        </p:nvCxnSpPr>
        <p:spPr>
          <a:xfrm>
            <a:off x="579885" y="5918817"/>
            <a:ext cx="49520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Ravni poveznik 4">
            <a:extLst>
              <a:ext uri="{FF2B5EF4-FFF2-40B4-BE49-F238E27FC236}">
                <a16:creationId xmlns:a16="http://schemas.microsoft.com/office/drawing/2014/main" id="{DCA854E9-8D30-4A57-A5EA-D5FB479EDD35}"/>
              </a:ext>
            </a:extLst>
          </p:cNvPr>
          <p:cNvCxnSpPr/>
          <p:nvPr/>
        </p:nvCxnSpPr>
        <p:spPr>
          <a:xfrm>
            <a:off x="496758" y="2439348"/>
            <a:ext cx="1781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Ravni poveznik 5">
            <a:extLst>
              <a:ext uri="{FF2B5EF4-FFF2-40B4-BE49-F238E27FC236}">
                <a16:creationId xmlns:a16="http://schemas.microsoft.com/office/drawing/2014/main" id="{CEFB4947-EB4E-4118-ABA6-EC26C50B0245}"/>
              </a:ext>
            </a:extLst>
          </p:cNvPr>
          <p:cNvCxnSpPr/>
          <p:nvPr/>
        </p:nvCxnSpPr>
        <p:spPr>
          <a:xfrm>
            <a:off x="496758" y="5653603"/>
            <a:ext cx="17812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Elipsa 8">
            <a:extLst>
              <a:ext uri="{FF2B5EF4-FFF2-40B4-BE49-F238E27FC236}">
                <a16:creationId xmlns:a16="http://schemas.microsoft.com/office/drawing/2014/main" id="{CFD19FA4-E5E9-4B0E-95EB-B21B708671CA}"/>
              </a:ext>
            </a:extLst>
          </p:cNvPr>
          <p:cNvSpPr/>
          <p:nvPr/>
        </p:nvSpPr>
        <p:spPr>
          <a:xfrm>
            <a:off x="889005" y="540620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0" name="Elipsa 9">
            <a:extLst>
              <a:ext uri="{FF2B5EF4-FFF2-40B4-BE49-F238E27FC236}">
                <a16:creationId xmlns:a16="http://schemas.microsoft.com/office/drawing/2014/main" id="{FF49B5C7-C110-4C24-AFE0-50A639F485A7}"/>
              </a:ext>
            </a:extLst>
          </p:cNvPr>
          <p:cNvSpPr/>
          <p:nvPr/>
        </p:nvSpPr>
        <p:spPr>
          <a:xfrm>
            <a:off x="1280502" y="5561270"/>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1" name="Elipsa 10">
            <a:extLst>
              <a:ext uri="{FF2B5EF4-FFF2-40B4-BE49-F238E27FC236}">
                <a16:creationId xmlns:a16="http://schemas.microsoft.com/office/drawing/2014/main" id="{08BF8B24-BB03-49C6-A1C8-66A8D4AF7575}"/>
              </a:ext>
            </a:extLst>
          </p:cNvPr>
          <p:cNvSpPr/>
          <p:nvPr/>
        </p:nvSpPr>
        <p:spPr>
          <a:xfrm>
            <a:off x="1534475" y="4132916"/>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2" name="Elipsa 11">
            <a:extLst>
              <a:ext uri="{FF2B5EF4-FFF2-40B4-BE49-F238E27FC236}">
                <a16:creationId xmlns:a16="http://schemas.microsoft.com/office/drawing/2014/main" id="{4F4A84FB-09FB-4B99-A6B9-6223C6F44D47}"/>
              </a:ext>
            </a:extLst>
          </p:cNvPr>
          <p:cNvSpPr/>
          <p:nvPr/>
        </p:nvSpPr>
        <p:spPr>
          <a:xfrm>
            <a:off x="4092975" y="2347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cxnSp>
        <p:nvCxnSpPr>
          <p:cNvPr id="15" name="Ravni poveznik sa strelicom 14">
            <a:extLst>
              <a:ext uri="{FF2B5EF4-FFF2-40B4-BE49-F238E27FC236}">
                <a16:creationId xmlns:a16="http://schemas.microsoft.com/office/drawing/2014/main" id="{A23060E1-06CA-4CB3-9D94-E301F9BF9D9D}"/>
              </a:ext>
            </a:extLst>
          </p:cNvPr>
          <p:cNvCxnSpPr>
            <a:cxnSpLocks/>
          </p:cNvCxnSpPr>
          <p:nvPr/>
        </p:nvCxnSpPr>
        <p:spPr>
          <a:xfrm flipV="1">
            <a:off x="579885" y="1572449"/>
            <a:ext cx="0" cy="434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Elipsa 15">
            <a:extLst>
              <a:ext uri="{FF2B5EF4-FFF2-40B4-BE49-F238E27FC236}">
                <a16:creationId xmlns:a16="http://schemas.microsoft.com/office/drawing/2014/main" id="{8315CF2F-36DE-4591-ABD4-29E205204708}"/>
              </a:ext>
            </a:extLst>
          </p:cNvPr>
          <p:cNvSpPr/>
          <p:nvPr/>
        </p:nvSpPr>
        <p:spPr>
          <a:xfrm>
            <a:off x="5003455" y="284854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7" name="Elipsa 16">
            <a:extLst>
              <a:ext uri="{FF2B5EF4-FFF2-40B4-BE49-F238E27FC236}">
                <a16:creationId xmlns:a16="http://schemas.microsoft.com/office/drawing/2014/main" id="{54C8C517-A861-4699-9A24-175D6DCDEA99}"/>
              </a:ext>
            </a:extLst>
          </p:cNvPr>
          <p:cNvSpPr/>
          <p:nvPr/>
        </p:nvSpPr>
        <p:spPr>
          <a:xfrm>
            <a:off x="1191443" y="5097692"/>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8" name="Elipsa 17">
            <a:extLst>
              <a:ext uri="{FF2B5EF4-FFF2-40B4-BE49-F238E27FC236}">
                <a16:creationId xmlns:a16="http://schemas.microsoft.com/office/drawing/2014/main" id="{B21BEB83-D0B7-4C33-A81F-9044F58F1F29}"/>
              </a:ext>
            </a:extLst>
          </p:cNvPr>
          <p:cNvSpPr/>
          <p:nvPr/>
        </p:nvSpPr>
        <p:spPr>
          <a:xfrm>
            <a:off x="1774834" y="526291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19" name="Elipsa 18">
            <a:extLst>
              <a:ext uri="{FF2B5EF4-FFF2-40B4-BE49-F238E27FC236}">
                <a16:creationId xmlns:a16="http://schemas.microsoft.com/office/drawing/2014/main" id="{A5AD45B7-F346-4C1F-9466-A09D36D69968}"/>
              </a:ext>
            </a:extLst>
          </p:cNvPr>
          <p:cNvSpPr/>
          <p:nvPr/>
        </p:nvSpPr>
        <p:spPr>
          <a:xfrm>
            <a:off x="1681354" y="4680588"/>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0" name="Elipsa 19">
            <a:extLst>
              <a:ext uri="{FF2B5EF4-FFF2-40B4-BE49-F238E27FC236}">
                <a16:creationId xmlns:a16="http://schemas.microsoft.com/office/drawing/2014/main" id="{3F2D0D91-6F97-4D63-B7F3-0815D11ACB10}"/>
              </a:ext>
            </a:extLst>
          </p:cNvPr>
          <p:cNvSpPr/>
          <p:nvPr/>
        </p:nvSpPr>
        <p:spPr>
          <a:xfrm>
            <a:off x="2392993" y="5114517"/>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1" name="Elipsa 20">
            <a:extLst>
              <a:ext uri="{FF2B5EF4-FFF2-40B4-BE49-F238E27FC236}">
                <a16:creationId xmlns:a16="http://schemas.microsoft.com/office/drawing/2014/main" id="{8E85EB81-D64D-4735-91C6-AC76B1072C8D}"/>
              </a:ext>
            </a:extLst>
          </p:cNvPr>
          <p:cNvSpPr/>
          <p:nvPr/>
        </p:nvSpPr>
        <p:spPr>
          <a:xfrm>
            <a:off x="3156541" y="5327664"/>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2" name="Elipsa 21">
            <a:extLst>
              <a:ext uri="{FF2B5EF4-FFF2-40B4-BE49-F238E27FC236}">
                <a16:creationId xmlns:a16="http://schemas.microsoft.com/office/drawing/2014/main" id="{29ED474E-25D2-443D-82B9-B1FDB72999B1}"/>
              </a:ext>
            </a:extLst>
          </p:cNvPr>
          <p:cNvSpPr/>
          <p:nvPr/>
        </p:nvSpPr>
        <p:spPr>
          <a:xfrm>
            <a:off x="4470518" y="333666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3" name="Elipsa 22">
            <a:extLst>
              <a:ext uri="{FF2B5EF4-FFF2-40B4-BE49-F238E27FC236}">
                <a16:creationId xmlns:a16="http://schemas.microsoft.com/office/drawing/2014/main" id="{7DAD44D3-75FB-4305-811B-291390C6F34C}"/>
              </a:ext>
            </a:extLst>
          </p:cNvPr>
          <p:cNvSpPr/>
          <p:nvPr/>
        </p:nvSpPr>
        <p:spPr>
          <a:xfrm>
            <a:off x="3801238" y="3075807"/>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4" name="Elipsa 23">
            <a:extLst>
              <a:ext uri="{FF2B5EF4-FFF2-40B4-BE49-F238E27FC236}">
                <a16:creationId xmlns:a16="http://schemas.microsoft.com/office/drawing/2014/main" id="{47EA03C1-33FF-462A-934F-FE12BE0927F9}"/>
              </a:ext>
            </a:extLst>
          </p:cNvPr>
          <p:cNvSpPr/>
          <p:nvPr/>
        </p:nvSpPr>
        <p:spPr>
          <a:xfrm>
            <a:off x="4156316" y="3902084"/>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5" name="Elipsa 24">
            <a:extLst>
              <a:ext uri="{FF2B5EF4-FFF2-40B4-BE49-F238E27FC236}">
                <a16:creationId xmlns:a16="http://schemas.microsoft.com/office/drawing/2014/main" id="{8D542D80-CB50-4677-949A-24A04F9A8382}"/>
              </a:ext>
            </a:extLst>
          </p:cNvPr>
          <p:cNvSpPr/>
          <p:nvPr/>
        </p:nvSpPr>
        <p:spPr>
          <a:xfrm>
            <a:off x="4914396" y="3836289"/>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6" name="Elipsa 25">
            <a:extLst>
              <a:ext uri="{FF2B5EF4-FFF2-40B4-BE49-F238E27FC236}">
                <a16:creationId xmlns:a16="http://schemas.microsoft.com/office/drawing/2014/main" id="{3FA8A2FA-F338-4F2A-A32A-72DD087CDDCE}"/>
              </a:ext>
            </a:extLst>
          </p:cNvPr>
          <p:cNvSpPr/>
          <p:nvPr/>
        </p:nvSpPr>
        <p:spPr>
          <a:xfrm>
            <a:off x="4381459" y="2721320"/>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7" name="Elipsa 26">
            <a:extLst>
              <a:ext uri="{FF2B5EF4-FFF2-40B4-BE49-F238E27FC236}">
                <a16:creationId xmlns:a16="http://schemas.microsoft.com/office/drawing/2014/main" id="{9E39EC8C-1229-4882-8708-08D7603483DE}"/>
              </a:ext>
            </a:extLst>
          </p:cNvPr>
          <p:cNvSpPr/>
          <p:nvPr/>
        </p:nvSpPr>
        <p:spPr>
          <a:xfrm>
            <a:off x="4479198" y="4574896"/>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8" name="Elipsa 27">
            <a:extLst>
              <a:ext uri="{FF2B5EF4-FFF2-40B4-BE49-F238E27FC236}">
                <a16:creationId xmlns:a16="http://schemas.microsoft.com/office/drawing/2014/main" id="{9736215E-AA0D-4A37-91F2-D975F38B5444}"/>
              </a:ext>
            </a:extLst>
          </p:cNvPr>
          <p:cNvSpPr/>
          <p:nvPr/>
        </p:nvSpPr>
        <p:spPr>
          <a:xfrm>
            <a:off x="3679928" y="4066015"/>
            <a:ext cx="178117" cy="184666"/>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
        <p:nvSpPr>
          <p:cNvPr id="29" name="Elipsa 28">
            <a:extLst>
              <a:ext uri="{FF2B5EF4-FFF2-40B4-BE49-F238E27FC236}">
                <a16:creationId xmlns:a16="http://schemas.microsoft.com/office/drawing/2014/main" id="{69A016CD-F975-482F-880A-2BDD61566BE7}"/>
              </a:ext>
            </a:extLst>
          </p:cNvPr>
          <p:cNvSpPr/>
          <p:nvPr/>
        </p:nvSpPr>
        <p:spPr>
          <a:xfrm>
            <a:off x="2929300" y="4404979"/>
            <a:ext cx="178117" cy="18466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BA"/>
          </a:p>
        </p:txBody>
      </p:sp>
    </p:spTree>
    <p:extLst>
      <p:ext uri="{BB962C8B-B14F-4D97-AF65-F5344CB8AC3E}">
        <p14:creationId xmlns:p14="http://schemas.microsoft.com/office/powerpoint/2010/main" val="2830796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algebra">
      <a:dk1>
        <a:srgbClr val="000000"/>
      </a:dk1>
      <a:lt1>
        <a:srgbClr val="FFFFFF"/>
      </a:lt1>
      <a:dk2>
        <a:srgbClr val="FFFFFF"/>
      </a:dk2>
      <a:lt2>
        <a:srgbClr val="FFFFFF"/>
      </a:lt2>
      <a:accent1>
        <a:srgbClr val="CF41AD"/>
      </a:accent1>
      <a:accent2>
        <a:srgbClr val="F7921D"/>
      </a:accent2>
      <a:accent3>
        <a:srgbClr val="E5E5E5"/>
      </a:accent3>
      <a:accent4>
        <a:srgbClr val="B71373"/>
      </a:accent4>
      <a:accent5>
        <a:srgbClr val="FF8529"/>
      </a:accent5>
      <a:accent6>
        <a:srgbClr val="E83773"/>
      </a:accent6>
      <a:hlink>
        <a:srgbClr val="414141"/>
      </a:hlink>
      <a:folHlink>
        <a:srgbClr val="C1316E"/>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1070</TotalTime>
  <Words>923</Words>
  <Application>Microsoft Office PowerPoint</Application>
  <PresentationFormat>Široki zaslon</PresentationFormat>
  <Paragraphs>299</Paragraphs>
  <Slides>54</Slides>
  <Notes>1</Notes>
  <HiddenSlides>0</HiddenSlides>
  <MMClips>0</MMClips>
  <ScaleCrop>false</ScaleCrop>
  <HeadingPairs>
    <vt:vector size="6" baseType="variant">
      <vt:variant>
        <vt:lpstr>Korišteni fontovi</vt:lpstr>
      </vt:variant>
      <vt:variant>
        <vt:i4>7</vt:i4>
      </vt:variant>
      <vt:variant>
        <vt:lpstr>Tema</vt:lpstr>
      </vt:variant>
      <vt:variant>
        <vt:i4>1</vt:i4>
      </vt:variant>
      <vt:variant>
        <vt:lpstr>Naslovi slajdova</vt:lpstr>
      </vt:variant>
      <vt:variant>
        <vt:i4>54</vt:i4>
      </vt:variant>
    </vt:vector>
  </HeadingPairs>
  <TitlesOfParts>
    <vt:vector size="62" baseType="lpstr">
      <vt:lpstr>Calibri</vt:lpstr>
      <vt:lpstr>Courier New</vt:lpstr>
      <vt:lpstr>Cambria Math</vt:lpstr>
      <vt:lpstr>Stolzl Bold</vt:lpstr>
      <vt:lpstr>Arial</vt:lpstr>
      <vt:lpstr>Arial Unicode MS</vt:lpstr>
      <vt:lpstr>Stolzl Book</vt:lpstr>
      <vt:lpstr>Office Theme</vt:lpstr>
      <vt:lpstr>Ensemble learning</vt:lpstr>
      <vt:lpstr>Example</vt:lpstr>
      <vt:lpstr>Is Random forest just another algorithm in out tool box?</vt:lpstr>
      <vt:lpstr>Google Colab – Google Drive</vt:lpstr>
      <vt:lpstr>It is time for new classfication algorithm</vt:lpstr>
      <vt:lpstr>PowerPoint prezentacija</vt:lpstr>
      <vt:lpstr>Support vector machines  SVM</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Logistic regression vs linear SVM</vt:lpstr>
      <vt:lpstr>SVR</vt:lpstr>
      <vt:lpstr>Problem</vt:lpstr>
      <vt:lpstr>Problem</vt:lpstr>
      <vt:lpstr>PowerPoint prezentacija</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prezentacija</dc:title>
  <dc:creator>Lovro</dc:creator>
  <cp:lastModifiedBy>Lovro</cp:lastModifiedBy>
  <cp:revision>37</cp:revision>
  <dcterms:created xsi:type="dcterms:W3CDTF">2020-12-08T22:49:48Z</dcterms:created>
  <dcterms:modified xsi:type="dcterms:W3CDTF">2023-05-06T14:23:18Z</dcterms:modified>
</cp:coreProperties>
</file>